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</p:sldMasterIdLst>
  <p:notesMasterIdLst>
    <p:notesMasterId r:id="rId49"/>
  </p:notesMasterIdLst>
  <p:sldIdLst>
    <p:sldId id="256" r:id="rId3"/>
    <p:sldId id="257" r:id="rId4"/>
    <p:sldId id="309" r:id="rId5"/>
    <p:sldId id="258" r:id="rId6"/>
    <p:sldId id="327" r:id="rId7"/>
    <p:sldId id="304" r:id="rId8"/>
    <p:sldId id="308" r:id="rId9"/>
    <p:sldId id="353" r:id="rId10"/>
    <p:sldId id="305" r:id="rId11"/>
    <p:sldId id="303" r:id="rId12"/>
    <p:sldId id="348" r:id="rId13"/>
    <p:sldId id="339" r:id="rId14"/>
    <p:sldId id="329" r:id="rId15"/>
    <p:sldId id="350" r:id="rId16"/>
    <p:sldId id="330" r:id="rId17"/>
    <p:sldId id="351" r:id="rId18"/>
    <p:sldId id="331" r:id="rId19"/>
    <p:sldId id="342" r:id="rId20"/>
    <p:sldId id="325" r:id="rId21"/>
    <p:sldId id="340" r:id="rId22"/>
    <p:sldId id="299" r:id="rId23"/>
    <p:sldId id="343" r:id="rId24"/>
    <p:sldId id="332" r:id="rId25"/>
    <p:sldId id="344" r:id="rId26"/>
    <p:sldId id="347" r:id="rId27"/>
    <p:sldId id="310" r:id="rId28"/>
    <p:sldId id="262" r:id="rId29"/>
    <p:sldId id="333" r:id="rId30"/>
    <p:sldId id="334" r:id="rId31"/>
    <p:sldId id="341" r:id="rId32"/>
    <p:sldId id="355" r:id="rId33"/>
    <p:sldId id="345" r:id="rId34"/>
    <p:sldId id="335" r:id="rId35"/>
    <p:sldId id="300" r:id="rId36"/>
    <p:sldId id="326" r:id="rId37"/>
    <p:sldId id="306" r:id="rId38"/>
    <p:sldId id="337" r:id="rId39"/>
    <p:sldId id="349" r:id="rId40"/>
    <p:sldId id="352" r:id="rId41"/>
    <p:sldId id="338" r:id="rId42"/>
    <p:sldId id="263" r:id="rId43"/>
    <p:sldId id="307" r:id="rId44"/>
    <p:sldId id="336" r:id="rId45"/>
    <p:sldId id="346" r:id="rId46"/>
    <p:sldId id="354" r:id="rId47"/>
    <p:sldId id="296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1pPr>
    <a:lvl2pPr marL="0" marR="0" indent="2286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2pPr>
    <a:lvl3pPr marL="0" marR="0" indent="4572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3pPr>
    <a:lvl4pPr marL="0" marR="0" indent="6858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4pPr>
    <a:lvl5pPr marL="0" marR="0" indent="9144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5pPr>
    <a:lvl6pPr marL="0" marR="0" indent="11430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6pPr>
    <a:lvl7pPr marL="0" marR="0" indent="13716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7pPr>
    <a:lvl8pPr marL="0" marR="0" indent="16002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8pPr>
    <a:lvl9pPr marL="0" marR="0" indent="18288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0D5"/>
    <a:srgbClr val="5596F9"/>
    <a:srgbClr val="7956F4"/>
    <a:srgbClr val="1C2D41"/>
    <a:srgbClr val="5696F9"/>
    <a:srgbClr val="005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94652"/>
  </p:normalViewPr>
  <p:slideViewPr>
    <p:cSldViewPr snapToGrid="0" snapToObjects="1">
      <p:cViewPr varScale="1">
        <p:scale>
          <a:sx n="50" d="100"/>
          <a:sy n="50" d="100"/>
        </p:scale>
        <p:origin x="1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2" d="100"/>
          <a:sy n="172" d="100"/>
        </p:scale>
        <p:origin x="53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Microsoft YaHei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Microsoft YaHei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Microsoft YaHei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Microsoft YaHei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Microsoft YaHei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Microsoft YaHei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Microsoft YaHei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Microsoft YaHei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Microsoft YaHe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9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9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8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51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结构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目录背景17.png" descr="目录背景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14288"/>
            <a:ext cx="24434800" cy="137445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成组"/>
          <p:cNvGrpSpPr/>
          <p:nvPr/>
        </p:nvGrpSpPr>
        <p:grpSpPr>
          <a:xfrm>
            <a:off x="18796837" y="995114"/>
            <a:ext cx="4571164" cy="508001"/>
            <a:chOff x="0" y="0"/>
            <a:chExt cx="4571163" cy="508000"/>
          </a:xfrm>
        </p:grpSpPr>
        <p:pic>
          <p:nvPicPr>
            <p:cNvPr id="58" name="腾讯云 LOGO.png" descr="腾讯云 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933"/>
              <a:ext cx="1768593" cy="4741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9" name="CODING LOGO-02.png" descr="CODING LOGO-02.png"/>
            <p:cNvPicPr>
              <a:picLocks noChangeAspect="1"/>
            </p:cNvPicPr>
            <p:nvPr/>
          </p:nvPicPr>
          <p:blipFill>
            <a:blip r:embed="rId3"/>
            <a:srcRect l="7185" t="14383" r="7185" b="14383"/>
            <a:stretch>
              <a:fillRect/>
            </a:stretch>
          </p:blipFill>
          <p:spPr>
            <a:xfrm>
              <a:off x="2191926" y="0"/>
              <a:ext cx="2379238" cy="508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0" name="矩形"/>
            <p:cNvSpPr/>
            <p:nvPr/>
          </p:nvSpPr>
          <p:spPr>
            <a:xfrm>
              <a:off x="1988726" y="50800"/>
              <a:ext cx="33867" cy="440267"/>
            </a:xfrm>
            <a:prstGeom prst="rect">
              <a:avLst/>
            </a:prstGeom>
            <a:solidFill>
              <a:srgbClr val="202D4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 sz="3200"/>
            </a:p>
          </p:txBody>
        </p:sp>
      </p:grp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封面背景02.png" descr="封面背景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80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77" name="腾讯云 logo.png" descr="腾讯云 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8" name="CODING logo.png" descr="CODING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79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 sz="3200"/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封面背景02.png" descr="封面背景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" name="圆01.png" descr="圆01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17688" t="17515"/>
          <a:stretch>
            <a:fillRect/>
          </a:stretch>
        </p:blipFill>
        <p:spPr>
          <a:xfrm>
            <a:off x="0" y="0"/>
            <a:ext cx="4726979" cy="4736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0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27" name="腾讯云 logo.png" descr="腾讯云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8" name="CODING logo.png" descr="CODING 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9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封面背景03.png" descr="封面背景03.png"/>
          <p:cNvPicPr>
            <a:picLocks noChangeAspect="1"/>
          </p:cNvPicPr>
          <p:nvPr/>
        </p:nvPicPr>
        <p:blipFill>
          <a:blip r:embed="rId2"/>
          <a:srcRect l="3539" t="8163" r="5453" b="82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2" name="成组"/>
          <p:cNvGrpSpPr/>
          <p:nvPr/>
        </p:nvGrpSpPr>
        <p:grpSpPr>
          <a:xfrm>
            <a:off x="1905000" y="2527300"/>
            <a:ext cx="6048097" cy="641628"/>
            <a:chOff x="0" y="0"/>
            <a:chExt cx="6048096" cy="641627"/>
          </a:xfrm>
        </p:grpSpPr>
        <p:pic>
          <p:nvPicPr>
            <p:cNvPr id="39" name="腾讯云 logo.png" descr="腾讯云 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40" name="CODING logo.png" descr="CODING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1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结构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目录背景17.png" descr="目录背景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14288"/>
            <a:ext cx="24434800" cy="137445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成组"/>
          <p:cNvGrpSpPr/>
          <p:nvPr/>
        </p:nvGrpSpPr>
        <p:grpSpPr>
          <a:xfrm>
            <a:off x="18796837" y="995114"/>
            <a:ext cx="4571164" cy="508001"/>
            <a:chOff x="0" y="0"/>
            <a:chExt cx="4571163" cy="508000"/>
          </a:xfrm>
        </p:grpSpPr>
        <p:pic>
          <p:nvPicPr>
            <p:cNvPr id="58" name="腾讯云 LOGO.png" descr="腾讯云 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933"/>
              <a:ext cx="1768593" cy="4741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9" name="CODING LOGO-02.png" descr="CODING LOGO-02.png"/>
            <p:cNvPicPr>
              <a:picLocks noChangeAspect="1"/>
            </p:cNvPicPr>
            <p:nvPr/>
          </p:nvPicPr>
          <p:blipFill>
            <a:blip r:embed="rId3"/>
            <a:srcRect l="7185" t="14383" r="7185" b="14383"/>
            <a:stretch>
              <a:fillRect/>
            </a:stretch>
          </p:blipFill>
          <p:spPr>
            <a:xfrm>
              <a:off x="2191926" y="0"/>
              <a:ext cx="2379238" cy="508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0" name="矩形"/>
            <p:cNvSpPr/>
            <p:nvPr/>
          </p:nvSpPr>
          <p:spPr>
            <a:xfrm>
              <a:off x="1988726" y="50800"/>
              <a:ext cx="33867" cy="440267"/>
            </a:xfrm>
            <a:prstGeom prst="rect">
              <a:avLst/>
            </a:prstGeom>
            <a:solidFill>
              <a:srgbClr val="202D4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封面背景02.png" descr="封面背景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80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77" name="腾讯云 logo.png" descr="腾讯云 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8" name="CODING logo.png" descr="CODING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79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封面背景02.png" descr="封面背景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" name="圆01.png" descr="圆01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17688" t="17515"/>
          <a:stretch>
            <a:fillRect/>
          </a:stretch>
        </p:blipFill>
        <p:spPr>
          <a:xfrm>
            <a:off x="0" y="0"/>
            <a:ext cx="4726979" cy="4736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0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27" name="腾讯云 logo.png" descr="腾讯云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8" name="CODING logo.png" descr="CODING 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9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 sz="3200"/>
            </a:p>
          </p:txBody>
        </p:sp>
      </p:grp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封面背景03.png" descr="封面背景03.png"/>
          <p:cNvPicPr>
            <a:picLocks noChangeAspect="1"/>
          </p:cNvPicPr>
          <p:nvPr/>
        </p:nvPicPr>
        <p:blipFill>
          <a:blip r:embed="rId2"/>
          <a:srcRect l="3539" t="8163" r="5453" b="82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2" name="成组"/>
          <p:cNvGrpSpPr/>
          <p:nvPr/>
        </p:nvGrpSpPr>
        <p:grpSpPr>
          <a:xfrm>
            <a:off x="1905000" y="2527300"/>
            <a:ext cx="6048097" cy="641628"/>
            <a:chOff x="0" y="0"/>
            <a:chExt cx="6048096" cy="641627"/>
          </a:xfrm>
        </p:grpSpPr>
        <p:pic>
          <p:nvPicPr>
            <p:cNvPr id="39" name="腾讯云 logo.png" descr="腾讯云 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40" name="CODING logo.png" descr="CODING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1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 sz="3200"/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封面背景.png" descr="封面背景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圆01.png" descr="圆01.png"/>
          <p:cNvPicPr>
            <a:picLocks noChangeAspect="1"/>
          </p:cNvPicPr>
          <p:nvPr/>
        </p:nvPicPr>
        <p:blipFill>
          <a:blip r:embed="rId9">
            <a:alphaModFix amt="20000"/>
          </a:blip>
          <a:srcRect l="17688" t="17515"/>
          <a:stretch>
            <a:fillRect/>
          </a:stretch>
        </p:blipFill>
        <p:spPr>
          <a:xfrm>
            <a:off x="0" y="0"/>
            <a:ext cx="4726979" cy="4736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圆01.png" descr="圆0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17700" y="2518833"/>
            <a:ext cx="2286000" cy="228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8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5" name="腾讯云 logo.png" descr="腾讯云 logo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" name="CODING logo.png" descr="CODING logo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7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228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457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685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9144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11430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1371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1600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1828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9pPr>
    </p:titleStyle>
    <p:bodyStyle>
      <a:lvl1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228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457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685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9144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11430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1371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1600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1828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9pPr>
    </p:bodyStyle>
    <p:otherStyle>
      <a:lvl1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1pPr>
      <a:lvl2pPr marL="0" marR="0" indent="228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2pPr>
      <a:lvl3pPr marL="0" marR="0" indent="457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3pPr>
      <a:lvl4pPr marL="0" marR="0" indent="685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4pPr>
      <a:lvl5pPr marL="0" marR="0" indent="9144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5pPr>
      <a:lvl6pPr marL="0" marR="0" indent="11430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6pPr>
      <a:lvl7pPr marL="0" marR="0" indent="1371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7pPr>
      <a:lvl8pPr marL="0" marR="0" indent="1600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8pPr>
      <a:lvl9pPr marL="0" marR="0" indent="1828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封面背景.png" descr="封面背景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圆01.png" descr="圆01.png"/>
          <p:cNvPicPr>
            <a:picLocks noChangeAspect="1"/>
          </p:cNvPicPr>
          <p:nvPr/>
        </p:nvPicPr>
        <p:blipFill>
          <a:blip r:embed="rId9">
            <a:alphaModFix amt="20000"/>
          </a:blip>
          <a:srcRect l="17688" t="17515"/>
          <a:stretch>
            <a:fillRect/>
          </a:stretch>
        </p:blipFill>
        <p:spPr>
          <a:xfrm>
            <a:off x="0" y="0"/>
            <a:ext cx="4726979" cy="4736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圆01.png" descr="圆0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17700" y="2518833"/>
            <a:ext cx="2286000" cy="228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8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5" name="腾讯云 logo.png" descr="腾讯云 logo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" name="CODING logo.png" descr="CODING logo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7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 sz="3200"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ransition spd="med"/>
  <p:txStyles>
    <p:titleStyle>
      <a:lvl1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228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457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685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9144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11430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1371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1600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1828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9pPr>
    </p:titleStyle>
    <p:bodyStyle>
      <a:lvl1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228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457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685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9144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11430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1371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1600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1828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9pPr>
    </p:bodyStyle>
    <p:otherStyle>
      <a:lvl1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1pPr>
      <a:lvl2pPr marL="0" marR="0" indent="228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2pPr>
      <a:lvl3pPr marL="0" marR="0" indent="457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3pPr>
      <a:lvl4pPr marL="0" marR="0" indent="685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4pPr>
      <a:lvl5pPr marL="0" marR="0" indent="9144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5pPr>
      <a:lvl6pPr marL="0" marR="0" indent="11430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6pPr>
      <a:lvl7pPr marL="0" marR="0" indent="13716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7pPr>
      <a:lvl8pPr marL="0" marR="0" indent="16002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8pPr>
      <a:lvl9pPr marL="0" marR="0" indent="182880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PT副标题 60点"/>
          <p:cNvSpPr txBox="1"/>
          <p:nvPr/>
        </p:nvSpPr>
        <p:spPr>
          <a:xfrm>
            <a:off x="1790700" y="6434071"/>
            <a:ext cx="6035411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endParaRPr dirty="0"/>
          </a:p>
        </p:txBody>
      </p:sp>
      <p:sp>
        <p:nvSpPr>
          <p:cNvPr id="11" name="PPT主标题 120点"/>
          <p:cNvSpPr txBox="1"/>
          <p:nvPr/>
        </p:nvSpPr>
        <p:spPr>
          <a:xfrm>
            <a:off x="1790700" y="4030729"/>
            <a:ext cx="12455658" cy="194925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12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Nocalhost原理介绍</a:t>
            </a:r>
            <a:endParaRPr dirty="0"/>
          </a:p>
        </p:txBody>
      </p:sp>
      <p:sp>
        <p:nvSpPr>
          <p:cNvPr id="12" name="2020.08.24"/>
          <p:cNvSpPr txBox="1"/>
          <p:nvPr/>
        </p:nvSpPr>
        <p:spPr>
          <a:xfrm>
            <a:off x="1790700" y="10470939"/>
            <a:ext cx="6001544" cy="59503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202</a:t>
            </a:r>
            <a:r>
              <a:rPr lang="en-US" altLang="zh-CN" dirty="0"/>
              <a:t>1</a:t>
            </a:r>
            <a:r>
              <a:rPr dirty="0"/>
              <a:t>.0</a:t>
            </a:r>
            <a:r>
              <a:rPr lang="en-US" altLang="zh-CN" dirty="0"/>
              <a:t>5</a:t>
            </a:r>
            <a:r>
              <a:rPr dirty="0"/>
              <a:t>.2</a:t>
            </a:r>
            <a:r>
              <a:rPr lang="en-US" altLang="zh-CN" dirty="0"/>
              <a:t>9</a:t>
            </a:r>
            <a:endParaRPr dirty="0"/>
          </a:p>
        </p:txBody>
      </p:sp>
      <p:sp>
        <p:nvSpPr>
          <p:cNvPr id="13" name="演讲者姓名 团队名称 职位"/>
          <p:cNvSpPr txBox="1"/>
          <p:nvPr/>
        </p:nvSpPr>
        <p:spPr>
          <a:xfrm>
            <a:off x="1778000" y="11226800"/>
            <a:ext cx="6001544" cy="59503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冯才文</a:t>
            </a:r>
            <a:r>
              <a:rPr dirty="0"/>
              <a:t> </a:t>
            </a:r>
            <a:r>
              <a:rPr lang="en-US" dirty="0" err="1"/>
              <a:t>研发二组</a:t>
            </a:r>
            <a:r>
              <a:rPr dirty="0"/>
              <a:t> </a:t>
            </a:r>
            <a:r>
              <a:rPr lang="en-US" dirty="0" err="1"/>
              <a:t>后台开发工程师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455202" y="12239181"/>
            <a:ext cx="849003" cy="4222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6000" y="617137"/>
            <a:ext cx="6697786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进入开发模式</a:t>
            </a:r>
            <a:r>
              <a:rPr lang="en-US" dirty="0" err="1">
                <a:solidFill>
                  <a:schemeClr val="bg1"/>
                </a:solidFill>
                <a:sym typeface="Microsoft YaHei"/>
              </a:rPr>
              <a:t>大纲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3FE6E-CA0A-3744-9922-057DB7752F0D}"/>
              </a:ext>
            </a:extLst>
          </p:cNvPr>
          <p:cNvSpPr txBox="1"/>
          <p:nvPr/>
        </p:nvSpPr>
        <p:spPr>
          <a:xfrm>
            <a:off x="2052395" y="3861816"/>
            <a:ext cx="13450797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如果在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K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8s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环境下如果想要进入开发模式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，该如何操作，有什么问题？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F98AC-E97B-9547-A645-714C24067F56}"/>
              </a:ext>
            </a:extLst>
          </p:cNvPr>
          <p:cNvSpPr txBox="1"/>
          <p:nvPr/>
        </p:nvSpPr>
        <p:spPr>
          <a:xfrm>
            <a:off x="2052395" y="5641237"/>
            <a:ext cx="9387184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chemeClr val="bg1"/>
                </a:solidFill>
              </a:rPr>
              <a:t>Nocalhost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b="0" dirty="0" err="1">
                <a:solidFill>
                  <a:schemeClr val="bg1"/>
                </a:solidFill>
              </a:rPr>
              <a:t>是如何做</a:t>
            </a:r>
            <a:r>
              <a:rPr lang="zh-CN" altLang="en-US" b="0" dirty="0">
                <a:solidFill>
                  <a:schemeClr val="bg1"/>
                </a:solidFill>
              </a:rPr>
              <a:t>到在本地进入开发模式</a:t>
            </a:r>
            <a:r>
              <a:rPr lang="en-US" b="0" dirty="0" err="1">
                <a:solidFill>
                  <a:schemeClr val="bg1"/>
                </a:solidFill>
              </a:rPr>
              <a:t>的</a:t>
            </a:r>
            <a:r>
              <a:rPr lang="zh-CN" altLang="en-US" b="0" dirty="0">
                <a:solidFill>
                  <a:schemeClr val="bg1"/>
                </a:solidFill>
              </a:rPr>
              <a:t>？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5E1E6-B71A-B34E-B6FF-E9FA3163C849}"/>
              </a:ext>
            </a:extLst>
          </p:cNvPr>
          <p:cNvSpPr txBox="1"/>
          <p:nvPr/>
        </p:nvSpPr>
        <p:spPr>
          <a:xfrm>
            <a:off x="2052395" y="7420658"/>
            <a:ext cx="979755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chemeClr val="bg1"/>
                </a:solidFill>
              </a:rPr>
              <a:t>Nocalhost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b="0" dirty="0" err="1">
                <a:solidFill>
                  <a:schemeClr val="bg1"/>
                </a:solidFill>
              </a:rPr>
              <a:t>为什么要这样做</a:t>
            </a:r>
            <a:r>
              <a:rPr lang="zh-CN" altLang="en-US" b="0" dirty="0">
                <a:solidFill>
                  <a:schemeClr val="bg1"/>
                </a:solidFill>
              </a:rPr>
              <a:t>？是否还有别的方式？</a:t>
            </a:r>
            <a:endParaRPr lang="en-US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455202" y="12239181"/>
            <a:ext cx="849003" cy="4222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5999" y="617137"/>
            <a:ext cx="8191795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进入开发模式</a:t>
            </a:r>
            <a:endParaRPr dirty="0"/>
          </a:p>
        </p:txBody>
      </p:sp>
      <p:sp>
        <p:nvSpPr>
          <p:cNvPr id="3" name="Text Box 2"/>
          <p:cNvSpPr txBox="1"/>
          <p:nvPr/>
        </p:nvSpPr>
        <p:spPr>
          <a:xfrm>
            <a:off x="1572578" y="3309957"/>
            <a:ext cx="3702685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什么是开发模式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75058" y="4494425"/>
            <a:ext cx="1886585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开发模式是指可以进行代码开发和调试的模式，在此模式中，我们可以快速的调试代码，验证代码功能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DF7E0-61C0-8B4F-9B7A-64B20E3544B1}"/>
              </a:ext>
            </a:extLst>
          </p:cNvPr>
          <p:cNvSpPr txBox="1"/>
          <p:nvPr/>
        </p:nvSpPr>
        <p:spPr>
          <a:xfrm>
            <a:off x="1575058" y="7722503"/>
            <a:ext cx="18720376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在没有上云的情况下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在本地运行程序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，连接本地的数据库和本地的其它服务，就进行快速的开发过程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6F021-7DEA-5C41-8DA4-6A8DA712FE9E}"/>
              </a:ext>
            </a:extLst>
          </p:cNvPr>
          <p:cNvSpPr txBox="1"/>
          <p:nvPr/>
        </p:nvSpPr>
        <p:spPr>
          <a:xfrm>
            <a:off x="1566533" y="6475616"/>
            <a:ext cx="2709075" cy="7598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遇到的问题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2D403-5339-9044-A88F-2A61D6A29A9B}"/>
              </a:ext>
            </a:extLst>
          </p:cNvPr>
          <p:cNvSpPr txBox="1"/>
          <p:nvPr/>
        </p:nvSpPr>
        <p:spPr>
          <a:xfrm>
            <a:off x="1566533" y="8858392"/>
            <a:ext cx="20786137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</a:rPr>
              <a:t>而在</a:t>
            </a:r>
            <a:r>
              <a:rPr lang="en-US" altLang="zh-CN" b="0" dirty="0">
                <a:solidFill>
                  <a:schemeClr val="bg1"/>
                </a:solidFill>
              </a:rPr>
              <a:t> K8s </a:t>
            </a:r>
            <a:r>
              <a:rPr lang="zh-CN" altLang="en-US" b="0" dirty="0">
                <a:solidFill>
                  <a:schemeClr val="bg1"/>
                </a:solidFill>
              </a:rPr>
              <a:t>的环境下，本地一般是无法启动程序的，因为启动程序依赖的数据库，以及其它服务等，都运行在远端，</a:t>
            </a:r>
            <a:endParaRPr lang="en-US" altLang="zh-CN" b="0" dirty="0">
              <a:solidFill>
                <a:schemeClr val="bg1"/>
              </a:solidFill>
            </a:endParaRPr>
          </a:p>
          <a:p>
            <a:pPr algn="l"/>
            <a:r>
              <a:rPr lang="zh-CN" altLang="en-US" b="0" dirty="0">
                <a:solidFill>
                  <a:schemeClr val="bg1"/>
                </a:solidFill>
              </a:rPr>
              <a:t>因此，想要达到和本地一样的进入开发环境的效果，是比较困难的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757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455202" y="12239181"/>
            <a:ext cx="849003" cy="4222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5999" y="617137"/>
            <a:ext cx="8191795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进入开发模式</a:t>
            </a:r>
            <a:endParaRPr dirty="0"/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41759AAA-EE3F-8C41-83A6-2EEB05A66467}"/>
              </a:ext>
            </a:extLst>
          </p:cNvPr>
          <p:cNvSpPr txBox="1"/>
          <p:nvPr/>
        </p:nvSpPr>
        <p:spPr>
          <a:xfrm>
            <a:off x="1278656" y="9254376"/>
            <a:ext cx="18297818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bg1"/>
                </a:solidFill>
              </a:rPr>
              <a:t>需要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程序支持在启动时指定</a:t>
            </a:r>
            <a:r>
              <a:rPr lang="zh-CN" altLang="en-US" b="0" dirty="0">
                <a:solidFill>
                  <a:schemeClr val="bg1"/>
                </a:solidFill>
              </a:rPr>
              <a:t>端口。那么可以进入到</a:t>
            </a:r>
            <a:r>
              <a:rPr lang="en-US" altLang="zh-CN" b="0" dirty="0">
                <a:solidFill>
                  <a:schemeClr val="bg1"/>
                </a:solidFill>
              </a:rPr>
              <a:t> pod </a:t>
            </a:r>
            <a:r>
              <a:rPr lang="zh-CN" altLang="en-US" b="0" dirty="0">
                <a:solidFill>
                  <a:schemeClr val="bg1"/>
                </a:solidFill>
              </a:rPr>
              <a:t>中，再启动一个服务监听在不同的端口上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9CCFEE43-3C1E-F04C-B4B0-CAD0D3D182E0}"/>
              </a:ext>
            </a:extLst>
          </p:cNvPr>
          <p:cNvSpPr txBox="1"/>
          <p:nvPr/>
        </p:nvSpPr>
        <p:spPr>
          <a:xfrm>
            <a:off x="1278655" y="7919063"/>
            <a:ext cx="4760918" cy="7598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在远端进入开发模式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5B6C3424-E318-1E4B-B408-40F0DE670ADC}"/>
              </a:ext>
            </a:extLst>
          </p:cNvPr>
          <p:cNvSpPr txBox="1"/>
          <p:nvPr/>
        </p:nvSpPr>
        <p:spPr>
          <a:xfrm>
            <a:off x="1284042" y="3216612"/>
            <a:ext cx="4760918" cy="7598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在本地进入开发模式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C1E01-7450-B540-9B2D-375BC0F1F566}"/>
              </a:ext>
            </a:extLst>
          </p:cNvPr>
          <p:cNvSpPr txBox="1"/>
          <p:nvPr/>
        </p:nvSpPr>
        <p:spPr>
          <a:xfrm>
            <a:off x="1278655" y="4343620"/>
            <a:ext cx="758220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chemeClr val="bg1"/>
                </a:solidFill>
              </a:rPr>
              <a:t>每个依赖的中间件都需要开启端口转发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3A561-8823-2242-B356-6E7DF2C4F581}"/>
              </a:ext>
            </a:extLst>
          </p:cNvPr>
          <p:cNvSpPr txBox="1"/>
          <p:nvPr/>
        </p:nvSpPr>
        <p:spPr>
          <a:xfrm>
            <a:off x="1278655" y="5508310"/>
            <a:ext cx="15174026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chemeClr val="bg1"/>
                </a:solidFill>
              </a:rPr>
              <a:t>需要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修改配置</a:t>
            </a:r>
            <a:r>
              <a:rPr lang="zh-CN" altLang="en-US" b="0" dirty="0">
                <a:solidFill>
                  <a:schemeClr val="bg1"/>
                </a:solidFill>
              </a:rPr>
              <a:t>。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比如数据库连接，</a:t>
            </a:r>
            <a:r>
              <a:rPr lang="zh-CN" altLang="en-US" b="0" dirty="0">
                <a:solidFill>
                  <a:schemeClr val="bg1"/>
                </a:solidFill>
              </a:rPr>
              <a:t>如果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使用 </a:t>
            </a:r>
            <a:r>
              <a:rPr lang="en-US" altLang="zh-CN" b="0" dirty="0">
                <a:solidFill>
                  <a:schemeClr val="bg1"/>
                </a:solidFill>
              </a:rPr>
              <a:t>K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8s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dns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的方式，则需要修改配置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407530FD-694D-AD43-9962-9D4037E62EF9}"/>
              </a:ext>
            </a:extLst>
          </p:cNvPr>
          <p:cNvSpPr txBox="1"/>
          <p:nvPr/>
        </p:nvSpPr>
        <p:spPr>
          <a:xfrm>
            <a:off x="1278655" y="10349237"/>
            <a:ext cx="16196546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如果程序不支持在启动时指定</a:t>
            </a:r>
            <a:r>
              <a:rPr lang="zh-CN" altLang="en-US" b="0" dirty="0">
                <a:solidFill>
                  <a:schemeClr val="bg1"/>
                </a:solidFill>
              </a:rPr>
              <a:t>端口。那么就需要</a:t>
            </a:r>
            <a:r>
              <a:rPr lang="en-US" altLang="zh-CN" b="0" dirty="0">
                <a:solidFill>
                  <a:schemeClr val="bg1"/>
                </a:solidFill>
              </a:rPr>
              <a:t> kill </a:t>
            </a:r>
            <a:r>
              <a:rPr lang="zh-CN" altLang="en-US" b="0" dirty="0">
                <a:solidFill>
                  <a:schemeClr val="bg1"/>
                </a:solidFill>
              </a:rPr>
              <a:t>掉主进程，否则会现端口占用异常</a:t>
            </a:r>
          </a:p>
        </p:txBody>
      </p:sp>
    </p:spTree>
    <p:extLst>
      <p:ext uri="{BB962C8B-B14F-4D97-AF65-F5344CB8AC3E}">
        <p14:creationId xmlns:p14="http://schemas.microsoft.com/office/powerpoint/2010/main" val="181129193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页面主标题 60 点"/>
          <p:cNvSpPr txBox="1"/>
          <p:nvPr/>
        </p:nvSpPr>
        <p:spPr>
          <a:xfrm>
            <a:off x="1015999" y="617137"/>
            <a:ext cx="8191795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进入开发模式</a:t>
            </a:r>
            <a:r>
              <a:rPr lang="zh-CN" altLang="en-US" dirty="0">
                <a:solidFill>
                  <a:schemeClr val="bg1"/>
                </a:solidFill>
                <a:sym typeface="Microsoft YaHei"/>
              </a:rPr>
              <a:t>难点</a:t>
            </a:r>
            <a:endParaRPr dirty="0"/>
          </a:p>
        </p:txBody>
      </p:sp>
      <p:sp>
        <p:nvSpPr>
          <p:cNvPr id="10" name="Text Box 9"/>
          <p:cNvSpPr txBox="1"/>
          <p:nvPr/>
        </p:nvSpPr>
        <p:spPr>
          <a:xfrm>
            <a:off x="1301990" y="2967105"/>
            <a:ext cx="17126687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想要释放端口占用，需要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kill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掉占用的进程，即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pid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=1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的主进程，</a:t>
            </a:r>
            <a:r>
              <a:rPr lang="zh-CN" altLang="en-US" b="0" dirty="0">
                <a:solidFill>
                  <a:schemeClr val="bg1"/>
                </a:solidFill>
              </a:rPr>
              <a:t>而</a:t>
            </a:r>
            <a:r>
              <a:rPr lang="en-US" altLang="zh-CN" b="0" dirty="0">
                <a:solidFill>
                  <a:schemeClr val="bg1"/>
                </a:solidFill>
              </a:rPr>
              <a:t> kill </a:t>
            </a:r>
            <a:r>
              <a:rPr lang="zh-CN" altLang="en-US" b="0" dirty="0">
                <a:solidFill>
                  <a:schemeClr val="bg1"/>
                </a:solidFill>
              </a:rPr>
              <a:t>掉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en-US" altLang="zh-CN" b="0" dirty="0" err="1">
                <a:solidFill>
                  <a:schemeClr val="bg1"/>
                </a:solidFill>
              </a:rPr>
              <a:t>pid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zh-CN" altLang="en-US" b="0" dirty="0">
                <a:solidFill>
                  <a:schemeClr val="bg1"/>
                </a:solidFill>
              </a:rPr>
              <a:t>为</a:t>
            </a:r>
            <a:r>
              <a:rPr lang="en-US" altLang="zh-CN" b="0" dirty="0">
                <a:solidFill>
                  <a:schemeClr val="bg1"/>
                </a:solidFill>
              </a:rPr>
              <a:t>1</a:t>
            </a:r>
            <a:r>
              <a:rPr lang="zh-CN" altLang="en-US" b="0" dirty="0">
                <a:solidFill>
                  <a:schemeClr val="bg1"/>
                </a:solidFill>
              </a:rPr>
              <a:t>的进程，</a:t>
            </a:r>
            <a:r>
              <a:rPr lang="en-US" altLang="zh-CN" b="0" dirty="0">
                <a:solidFill>
                  <a:schemeClr val="bg1"/>
                </a:solidFill>
              </a:rPr>
              <a:t> container </a:t>
            </a:r>
            <a:r>
              <a:rPr lang="zh-CN" altLang="en-US" b="0" dirty="0">
                <a:solidFill>
                  <a:schemeClr val="bg1"/>
                </a:solidFill>
              </a:rPr>
              <a:t>会立即重启，而重启后，如果不配置持久化卷，则数据会丢失</a:t>
            </a:r>
          </a:p>
        </p:txBody>
      </p:sp>
      <p:pic>
        <p:nvPicPr>
          <p:cNvPr id="4" name="Picture 3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91E25849-2213-8440-8C56-E3E48C630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81" y="5970150"/>
            <a:ext cx="14577327" cy="55822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188797" y="12139125"/>
            <a:ext cx="849003" cy="4222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dirty="0"/>
              <a:t>08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5999" y="617137"/>
            <a:ext cx="8191795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进入开发模式</a:t>
            </a:r>
            <a:endParaRPr dirty="0"/>
          </a:p>
        </p:txBody>
      </p:sp>
      <p:sp>
        <p:nvSpPr>
          <p:cNvPr id="6" name="Text Box 5"/>
          <p:cNvSpPr txBox="1"/>
          <p:nvPr/>
        </p:nvSpPr>
        <p:spPr>
          <a:xfrm>
            <a:off x="1479877" y="9909389"/>
            <a:ext cx="13320954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如果去掉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container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liveness probe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探针，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container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依旧会重启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8930F-515F-4643-9B19-A9E4DA714EDA}"/>
              </a:ext>
            </a:extLst>
          </p:cNvPr>
          <p:cNvSpPr txBox="1"/>
          <p:nvPr/>
        </p:nvSpPr>
        <p:spPr>
          <a:xfrm>
            <a:off x="1479877" y="8982977"/>
            <a:ext cx="14175354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bg1"/>
                </a:solidFill>
              </a:rPr>
              <a:t>Pod </a:t>
            </a:r>
            <a:r>
              <a:rPr lang="zh-CN" altLang="en-US" b="0" dirty="0">
                <a:solidFill>
                  <a:schemeClr val="bg1"/>
                </a:solidFill>
              </a:rPr>
              <a:t>的</a:t>
            </a:r>
            <a:r>
              <a:rPr lang="en-US" b="0" dirty="0" err="1">
                <a:solidFill>
                  <a:schemeClr val="bg1"/>
                </a:solidFill>
              </a:rPr>
              <a:t>重启策略</a:t>
            </a:r>
            <a:r>
              <a:rPr lang="en-US" b="0" dirty="0">
                <a:solidFill>
                  <a:schemeClr val="bg1"/>
                </a:solidFill>
              </a:rPr>
              <a:t> ( </a:t>
            </a:r>
            <a:r>
              <a:rPr lang="en-US" altLang="zh-CN" b="0" dirty="0">
                <a:solidFill>
                  <a:schemeClr val="bg1"/>
                </a:solidFill>
              </a:rPr>
              <a:t>restart policy </a:t>
            </a:r>
            <a:r>
              <a:rPr lang="en-US" b="0" dirty="0">
                <a:solidFill>
                  <a:schemeClr val="bg1"/>
                </a:solidFill>
              </a:rPr>
              <a:t>) </a:t>
            </a:r>
            <a:r>
              <a:rPr lang="zh-CN" altLang="en-US" b="0" dirty="0">
                <a:solidFill>
                  <a:schemeClr val="bg1"/>
                </a:solidFill>
              </a:rPr>
              <a:t>设置为</a:t>
            </a:r>
            <a:r>
              <a:rPr lang="en-US" altLang="zh-CN" b="0" dirty="0">
                <a:solidFill>
                  <a:schemeClr val="bg1"/>
                </a:solidFill>
              </a:rPr>
              <a:t> never</a:t>
            </a:r>
            <a:r>
              <a:rPr lang="zh-CN" altLang="en-US" b="0" dirty="0">
                <a:solidFill>
                  <a:schemeClr val="bg1"/>
                </a:solidFill>
              </a:rPr>
              <a:t>，</a:t>
            </a:r>
            <a:r>
              <a:rPr lang="en-US" altLang="zh-CN" b="0" dirty="0">
                <a:solidFill>
                  <a:schemeClr val="bg1"/>
                </a:solidFill>
              </a:rPr>
              <a:t>container</a:t>
            </a:r>
            <a:r>
              <a:rPr lang="zh-CN" altLang="en-US" b="0" dirty="0">
                <a:solidFill>
                  <a:schemeClr val="bg1"/>
                </a:solidFill>
              </a:rPr>
              <a:t> 依旧会重启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50EAC-365E-3543-8217-669BD7862CE9}"/>
              </a:ext>
            </a:extLst>
          </p:cNvPr>
          <p:cNvSpPr txBox="1"/>
          <p:nvPr/>
        </p:nvSpPr>
        <p:spPr>
          <a:xfrm>
            <a:off x="1315754" y="2819036"/>
            <a:ext cx="11964813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为什么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container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会重启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呢？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是按照什么原则重启的呢？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58B5-F28D-C643-BA30-C1F5E2A33472}"/>
              </a:ext>
            </a:extLst>
          </p:cNvPr>
          <p:cNvSpPr txBox="1"/>
          <p:nvPr/>
        </p:nvSpPr>
        <p:spPr>
          <a:xfrm>
            <a:off x="1479877" y="4405382"/>
            <a:ext cx="13320953" cy="260648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重启策略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，根据进程退出码来判断是否需要重启。</a:t>
            </a:r>
            <a:r>
              <a:rPr lang="zh-CN" altLang="en-US" b="0" dirty="0">
                <a:solidFill>
                  <a:schemeClr val="bg1"/>
                </a:solidFill>
              </a:rPr>
              <a:t>重启策略可设置为：</a:t>
            </a:r>
            <a:endParaRPr lang="en-US" altLang="zh-CN" b="0" dirty="0">
              <a:solidFill>
                <a:schemeClr val="bg1"/>
              </a:solidFill>
            </a:endParaRPr>
          </a:p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Always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：无论退出码是多少，都会重启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Never</a:t>
            </a:r>
            <a:r>
              <a:rPr lang="zh-CN" altLang="en-US" b="0" dirty="0">
                <a:solidFill>
                  <a:schemeClr val="bg1"/>
                </a:solidFill>
              </a:rPr>
              <a:t>：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无论退出码是什么，都不会重启</a:t>
            </a:r>
            <a:endParaRPr lang="en-US" altLang="zh-CN" b="0" dirty="0">
              <a:solidFill>
                <a:schemeClr val="bg1"/>
              </a:solidFill>
            </a:endParaRPr>
          </a:p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OnFailure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</a:t>
            </a:r>
            <a:r>
              <a:rPr lang="zh-CN" altLang="en-US" b="0" dirty="0">
                <a:solidFill>
                  <a:schemeClr val="bg1"/>
                </a:solidFill>
              </a:rPr>
              <a:t>退出码不是 </a:t>
            </a:r>
            <a:r>
              <a:rPr lang="en-US" altLang="zh-CN" b="0" dirty="0">
                <a:solidFill>
                  <a:schemeClr val="bg1"/>
                </a:solidFill>
              </a:rPr>
              <a:t>0</a:t>
            </a:r>
            <a:r>
              <a:rPr lang="zh-CN" altLang="en-US" b="0" dirty="0">
                <a:solidFill>
                  <a:schemeClr val="bg1"/>
                </a:solidFill>
              </a:rPr>
              <a:t> 就重启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305171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455202" y="12239181"/>
            <a:ext cx="849003" cy="4222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5999" y="617137"/>
            <a:ext cx="8191795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进入开发模式</a:t>
            </a:r>
            <a:endParaRPr dirty="0"/>
          </a:p>
        </p:txBody>
      </p:sp>
      <p:sp>
        <p:nvSpPr>
          <p:cNvPr id="2" name="Text Box 1"/>
          <p:cNvSpPr txBox="1"/>
          <p:nvPr/>
        </p:nvSpPr>
        <p:spPr>
          <a:xfrm>
            <a:off x="1246223" y="3013750"/>
            <a:ext cx="5154577" cy="7598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lang="en-US" altLang="zh-CN" sz="4000" b="0" dirty="0" err="1">
                <a:solidFill>
                  <a:schemeClr val="bg1"/>
                </a:solidFill>
              </a:rPr>
              <a:t>P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id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=1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进程的由来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320366" y="4449269"/>
            <a:ext cx="6238886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Dockerfile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entrypoint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命令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314037" y="5575813"/>
            <a:ext cx="7126950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Pod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command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属性，启动命令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1320366" y="7149143"/>
            <a:ext cx="2135708" cy="7598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优先级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1299584" y="8332139"/>
            <a:ext cx="9832819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dirty="0">
                <a:solidFill>
                  <a:schemeClr val="bg1"/>
                </a:solidFill>
              </a:rPr>
              <a:t>优先级：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pod command &gt; </a:t>
            </a:r>
            <a:r>
              <a:rPr lang="en-US" b="0" dirty="0" err="1">
                <a:solidFill>
                  <a:schemeClr val="bg1"/>
                </a:solidFill>
              </a:rPr>
              <a:t>D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ockerfile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entrypoint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299584" y="10770109"/>
            <a:ext cx="16389512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因此我们可以选择修改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pod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manifest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文件，来覆盖用户的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lang="en-US" altLang="zh-CN" b="0" dirty="0" err="1">
                <a:solidFill>
                  <a:schemeClr val="bg1"/>
                </a:solidFill>
              </a:rPr>
              <a:t>D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ockerfile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中的启动命令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46B6C2-A70C-104C-9383-D085DFFD5BDC}"/>
              </a:ext>
            </a:extLst>
          </p:cNvPr>
          <p:cNvSpPr/>
          <p:nvPr/>
        </p:nvSpPr>
        <p:spPr>
          <a:xfrm>
            <a:off x="1320366" y="9311804"/>
            <a:ext cx="181512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</a:rPr>
              <a:t>如果同时配置了</a:t>
            </a:r>
            <a:r>
              <a:rPr lang="en-US" altLang="zh-CN" b="0" dirty="0">
                <a:solidFill>
                  <a:schemeClr val="bg1"/>
                </a:solidFill>
              </a:rPr>
              <a:t> pod </a:t>
            </a:r>
            <a:r>
              <a:rPr lang="zh-CN" altLang="en-US" b="0" dirty="0">
                <a:solidFill>
                  <a:schemeClr val="bg1"/>
                </a:solidFill>
              </a:rPr>
              <a:t>的</a:t>
            </a:r>
            <a:r>
              <a:rPr lang="en-US" altLang="zh-CN" b="0" dirty="0">
                <a:solidFill>
                  <a:schemeClr val="bg1"/>
                </a:solidFill>
              </a:rPr>
              <a:t> command </a:t>
            </a:r>
            <a:r>
              <a:rPr lang="zh-CN" altLang="en-US" b="0" dirty="0">
                <a:solidFill>
                  <a:schemeClr val="bg1"/>
                </a:solidFill>
              </a:rPr>
              <a:t>和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en-US" altLang="zh-CN" b="0" dirty="0" err="1">
                <a:solidFill>
                  <a:schemeClr val="bg1"/>
                </a:solidFill>
              </a:rPr>
              <a:t>Dockerfile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zh-CN" altLang="en-US" b="0" dirty="0">
                <a:solidFill>
                  <a:schemeClr val="bg1"/>
                </a:solidFill>
              </a:rPr>
              <a:t>的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en-US" altLang="zh-CN" b="0" dirty="0" err="1">
                <a:solidFill>
                  <a:schemeClr val="bg1"/>
                </a:solidFill>
              </a:rPr>
              <a:t>entrypoint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zh-CN" altLang="en-US" b="0" dirty="0">
                <a:solidFill>
                  <a:schemeClr val="bg1"/>
                </a:solidFill>
              </a:rPr>
              <a:t>，则 </a:t>
            </a:r>
            <a:r>
              <a:rPr lang="en-US" altLang="zh-CN" b="0" dirty="0">
                <a:solidFill>
                  <a:schemeClr val="bg1"/>
                </a:solidFill>
              </a:rPr>
              <a:t>pod</a:t>
            </a:r>
            <a:r>
              <a:rPr lang="zh-CN" altLang="en-US" b="0" dirty="0">
                <a:solidFill>
                  <a:schemeClr val="bg1"/>
                </a:solidFill>
              </a:rPr>
              <a:t> 的 </a:t>
            </a:r>
            <a:r>
              <a:rPr lang="en-US" altLang="zh-CN" b="0" dirty="0" err="1">
                <a:solidFill>
                  <a:schemeClr val="bg1"/>
                </a:solidFill>
              </a:rPr>
              <a:t>comand</a:t>
            </a:r>
            <a:r>
              <a:rPr lang="zh-CN" altLang="en-US" b="0" dirty="0">
                <a:solidFill>
                  <a:schemeClr val="bg1"/>
                </a:solidFill>
              </a:rPr>
              <a:t> 会生效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455202" y="12239181"/>
            <a:ext cx="849003" cy="4222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5999" y="617137"/>
            <a:ext cx="8191795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进入开发模式</a:t>
            </a:r>
            <a:endParaRPr dirty="0"/>
          </a:p>
        </p:txBody>
      </p:sp>
      <p:sp>
        <p:nvSpPr>
          <p:cNvPr id="6" name="Text Box 5"/>
          <p:cNvSpPr txBox="1"/>
          <p:nvPr/>
        </p:nvSpPr>
        <p:spPr>
          <a:xfrm>
            <a:off x="1103834" y="3612207"/>
            <a:ext cx="13653521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替换启动命令。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tail -f /dev/null</a:t>
            </a:r>
            <a:r>
              <a:rPr lang="zh-CN" altLang="en-US" b="0" dirty="0">
                <a:solidFill>
                  <a:schemeClr val="bg1"/>
                </a:solidFill>
              </a:rPr>
              <a:t>，或者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zh-CN" altLang="en-US" b="0" dirty="0">
                <a:solidFill>
                  <a:schemeClr val="bg1"/>
                </a:solidFill>
              </a:rPr>
              <a:t>while true; do sleep 10;done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E898A-5AF5-764D-97FB-EA6D6B6C04BF}"/>
              </a:ext>
            </a:extLst>
          </p:cNvPr>
          <p:cNvSpPr txBox="1"/>
          <p:nvPr/>
        </p:nvSpPr>
        <p:spPr>
          <a:xfrm>
            <a:off x="1103834" y="2458516"/>
            <a:ext cx="8191796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bg1"/>
                </a:solidFill>
              </a:rPr>
              <a:t>将</a:t>
            </a:r>
            <a:r>
              <a:rPr lang="en-US" altLang="zh-CN" sz="3600" b="0" dirty="0">
                <a:solidFill>
                  <a:schemeClr val="bg1"/>
                </a:solidFill>
              </a:rPr>
              <a:t> pod </a:t>
            </a:r>
            <a:r>
              <a:rPr lang="zh-CN" altLang="en-US" sz="3600" b="0" dirty="0">
                <a:solidFill>
                  <a:schemeClr val="bg1"/>
                </a:solidFill>
              </a:rPr>
              <a:t>作为微型</a:t>
            </a:r>
            <a:r>
              <a:rPr lang="en-US" altLang="zh-CN" sz="3600" b="0" dirty="0">
                <a:solidFill>
                  <a:schemeClr val="bg1"/>
                </a:solidFill>
              </a:rPr>
              <a:t> Linux </a:t>
            </a:r>
            <a:r>
              <a:rPr lang="zh-CN" altLang="en-US" sz="3600" b="0" dirty="0">
                <a:solidFill>
                  <a:schemeClr val="bg1"/>
                </a:solidFill>
              </a:rPr>
              <a:t>使用的关键点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E8A35EE-B74F-8A41-90A4-70D7C906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526" y="6104057"/>
            <a:ext cx="9422696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058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455202" y="12239181"/>
            <a:ext cx="849003" cy="4222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6000" y="617137"/>
            <a:ext cx="3649786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需要注意</a:t>
            </a:r>
            <a:endParaRPr lang="en-US" dirty="0">
              <a:solidFill>
                <a:schemeClr val="bg1"/>
              </a:solidFill>
              <a:sym typeface="Microsoft YaHei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87498" y="3635706"/>
            <a:ext cx="16460800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K8s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提供了探针服务，用于探测服务是否正常，如果不正常可以重启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container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，须禁用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487498" y="7271256"/>
            <a:ext cx="17877840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基于不重启的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Linux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，我们就可以</a:t>
            </a:r>
            <a:r>
              <a:rPr lang="zh-CN" altLang="en-US" b="0" dirty="0">
                <a:solidFill>
                  <a:schemeClr val="bg1"/>
                </a:solidFill>
              </a:rPr>
              <a:t>构建文件同步服务，做到实时代码同步，就可以实现在 </a:t>
            </a:r>
            <a:r>
              <a:rPr lang="en-US" altLang="zh-CN" b="0" dirty="0">
                <a:solidFill>
                  <a:schemeClr val="bg1"/>
                </a:solidFill>
              </a:rPr>
              <a:t>pod</a:t>
            </a:r>
            <a:r>
              <a:rPr lang="zh-CN" altLang="en-US" b="0" dirty="0">
                <a:solidFill>
                  <a:schemeClr val="bg1"/>
                </a:solidFill>
              </a:rPr>
              <a:t> 中编译构建代码，然后快速运行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B55BA3-7DA8-5241-9AAB-E42609A3B8DA}"/>
              </a:ext>
            </a:extLst>
          </p:cNvPr>
          <p:cNvSpPr txBox="1"/>
          <p:nvPr/>
        </p:nvSpPr>
        <p:spPr>
          <a:xfrm>
            <a:off x="1487498" y="4937337"/>
            <a:ext cx="1121928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b="0" dirty="0">
                <a:solidFill>
                  <a:schemeClr val="bg1"/>
                </a:solidFill>
              </a:rPr>
              <a:t>K8s </a:t>
            </a:r>
            <a:r>
              <a:rPr lang="zh-CN" altLang="en-US" b="0" dirty="0">
                <a:solidFill>
                  <a:schemeClr val="bg1"/>
                </a:solidFill>
              </a:rPr>
              <a:t>提供了</a:t>
            </a:r>
            <a:r>
              <a:rPr lang="en-US" altLang="zh-CN" b="0" dirty="0">
                <a:solidFill>
                  <a:schemeClr val="bg1"/>
                </a:solidFill>
              </a:rPr>
              <a:t> HPA </a:t>
            </a:r>
            <a:r>
              <a:rPr lang="zh-CN" altLang="en-US" b="0" dirty="0">
                <a:solidFill>
                  <a:schemeClr val="bg1"/>
                </a:solidFill>
              </a:rPr>
              <a:t>机制，即水平扩缩容。这些特性都需要去掉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455202" y="12239181"/>
            <a:ext cx="849003" cy="4222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5999" y="617137"/>
            <a:ext cx="9886463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ctr" defTabSz="821055"/>
            <a:r>
              <a:rPr lang="zh-CN" altLang="en-US" dirty="0">
                <a:solidFill>
                  <a:schemeClr val="bg1"/>
                </a:solidFill>
              </a:rPr>
              <a:t>文件同步服务是如何构建的</a:t>
            </a:r>
            <a:endParaRPr lang="en-US" dirty="0">
              <a:solidFill>
                <a:schemeClr val="bg1"/>
              </a:solidFill>
              <a:sym typeface="Microsoft YaHe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D5760-753D-4A4F-8C7E-C8A925D2DC77}"/>
              </a:ext>
            </a:extLst>
          </p:cNvPr>
          <p:cNvSpPr txBox="1"/>
          <p:nvPr/>
        </p:nvSpPr>
        <p:spPr>
          <a:xfrm>
            <a:off x="1141416" y="2797497"/>
            <a:ext cx="19979828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在进入开发模式时，添加一个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container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，在此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container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中启动一个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syncthing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进程，用于做文件同步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F8133-288C-CD49-A415-08044CBD104E}"/>
              </a:ext>
            </a:extLst>
          </p:cNvPr>
          <p:cNvSpPr txBox="1"/>
          <p:nvPr/>
        </p:nvSpPr>
        <p:spPr>
          <a:xfrm>
            <a:off x="1141416" y="3945366"/>
            <a:ext cx="9040937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bg1"/>
                </a:solidFill>
              </a:rPr>
              <a:t>将此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en-US" altLang="zh-CN" b="0" dirty="0" err="1">
                <a:solidFill>
                  <a:schemeClr val="bg1"/>
                </a:solidFill>
              </a:rPr>
              <a:t>syncthing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container </a:t>
            </a:r>
            <a:r>
              <a:rPr lang="zh-CN" altLang="en-US" b="0" dirty="0">
                <a:solidFill>
                  <a:schemeClr val="bg1"/>
                </a:solidFill>
              </a:rPr>
              <a:t>的端口转发到本地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21A1E-7E6E-7045-8B3A-022F47246EDA}"/>
              </a:ext>
            </a:extLst>
          </p:cNvPr>
          <p:cNvSpPr txBox="1"/>
          <p:nvPr/>
        </p:nvSpPr>
        <p:spPr>
          <a:xfrm>
            <a:off x="1141416" y="5093235"/>
            <a:ext cx="20697553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bg1"/>
                </a:solidFill>
              </a:rPr>
              <a:t>本地添加远端节点，开始同步数据。默认是单向同步，即从本地同步到远端</a:t>
            </a:r>
            <a:r>
              <a:rPr lang="en-US" altLang="zh-CN" b="0" dirty="0">
                <a:solidFill>
                  <a:schemeClr val="bg1"/>
                </a:solidFill>
              </a:rPr>
              <a:t>pod</a:t>
            </a:r>
            <a:r>
              <a:rPr lang="zh-CN" altLang="en-US" b="0" dirty="0">
                <a:solidFill>
                  <a:schemeClr val="bg1"/>
                </a:solidFill>
              </a:rPr>
              <a:t>。可以设置为双向同步，</a:t>
            </a:r>
            <a:endParaRPr lang="en-US" altLang="zh-CN" b="0" dirty="0">
              <a:solidFill>
                <a:schemeClr val="bg1"/>
              </a:solidFill>
            </a:endParaRPr>
          </a:p>
          <a:p>
            <a:pPr marR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b="0" dirty="0">
                <a:solidFill>
                  <a:schemeClr val="bg1"/>
                </a:solidFill>
              </a:rPr>
              <a:t>    </a:t>
            </a:r>
            <a:r>
              <a:rPr lang="zh-CN" altLang="en-US" b="0" dirty="0">
                <a:solidFill>
                  <a:schemeClr val="bg1"/>
                </a:solidFill>
              </a:rPr>
              <a:t>远端也可以同步到本地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89C3295B-E91B-2446-8208-E33428E5B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548" y="7337715"/>
            <a:ext cx="10854903" cy="53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269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矩形"/>
          <p:cNvSpPr/>
          <p:nvPr/>
        </p:nvSpPr>
        <p:spPr>
          <a:xfrm>
            <a:off x="2309525" y="4243865"/>
            <a:ext cx="3244859" cy="7471568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/>
          </a:p>
        </p:txBody>
      </p:sp>
      <p:sp>
        <p:nvSpPr>
          <p:cNvPr id="202" name="矩形"/>
          <p:cNvSpPr/>
          <p:nvPr/>
        </p:nvSpPr>
        <p:spPr>
          <a:xfrm>
            <a:off x="6724687" y="4243865"/>
            <a:ext cx="3200057" cy="6541366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/>
          </a:p>
        </p:txBody>
      </p:sp>
      <p:sp>
        <p:nvSpPr>
          <p:cNvPr id="203" name="矩形"/>
          <p:cNvSpPr/>
          <p:nvPr/>
        </p:nvSpPr>
        <p:spPr>
          <a:xfrm>
            <a:off x="10988065" y="4372127"/>
            <a:ext cx="3183289" cy="3533815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/>
          </a:p>
        </p:txBody>
      </p:sp>
      <p:sp>
        <p:nvSpPr>
          <p:cNvPr id="205" name="此处为正文，字体苹方，字号 24 点，字重常规体，行距 1.3 倍，色值 #202D40。"/>
          <p:cNvSpPr txBox="1"/>
          <p:nvPr/>
        </p:nvSpPr>
        <p:spPr>
          <a:xfrm>
            <a:off x="2574110" y="5675976"/>
            <a:ext cx="2707758" cy="563545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/>
              <a:t>业务容器替换为包含了</a:t>
            </a:r>
            <a:r>
              <a:rPr lang="zh-CN" altLang="en-US" dirty="0" err="1"/>
              <a:t>常用调试和开发</a:t>
            </a:r>
            <a:r>
              <a:rPr lang="en-US" dirty="0" err="1"/>
              <a:t>工具的</a:t>
            </a:r>
            <a:r>
              <a:rPr lang="zh-CN" altLang="en-US" dirty="0"/>
              <a:t>基础镜像，</a:t>
            </a:r>
            <a:r>
              <a:rPr lang="en-US" altLang="zh-CN" dirty="0"/>
              <a:t>workloads </a:t>
            </a:r>
            <a:r>
              <a:rPr lang="zh-CN" altLang="en-US" dirty="0"/>
              <a:t>的启动器设置为 </a:t>
            </a:r>
            <a:r>
              <a:rPr lang="en-US" altLang="zh-CN" dirty="0"/>
              <a:t>tail -f /dev/null</a:t>
            </a:r>
            <a:r>
              <a:rPr lang="zh-CN" altLang="en-US" dirty="0"/>
              <a:t>，避免重启，同时注入</a:t>
            </a:r>
            <a:r>
              <a:rPr lang="en-US" altLang="zh-CN" dirty="0" err="1"/>
              <a:t>syncthing</a:t>
            </a:r>
            <a:r>
              <a:rPr lang="zh-CN" altLang="en-US" dirty="0"/>
              <a:t> </a:t>
            </a:r>
            <a:r>
              <a:rPr lang="en-US" altLang="zh-CN" dirty="0"/>
              <a:t>sidecar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  <a:r>
              <a:rPr lang="zh-CN" altLang="en-US" dirty="0"/>
              <a:t>，用于文件同步</a:t>
            </a:r>
            <a:endParaRPr dirty="0"/>
          </a:p>
        </p:txBody>
      </p:sp>
      <p:sp>
        <p:nvSpPr>
          <p:cNvPr id="206" name="段落标题 32 点"/>
          <p:cNvSpPr txBox="1"/>
          <p:nvPr/>
        </p:nvSpPr>
        <p:spPr>
          <a:xfrm>
            <a:off x="2467104" y="4606623"/>
            <a:ext cx="2856994" cy="69345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创建开发容器</a:t>
            </a:r>
            <a:endParaRPr dirty="0"/>
          </a:p>
        </p:txBody>
      </p:sp>
      <p:sp>
        <p:nvSpPr>
          <p:cNvPr id="207" name="矩形"/>
          <p:cNvSpPr/>
          <p:nvPr/>
        </p:nvSpPr>
        <p:spPr>
          <a:xfrm>
            <a:off x="2309527" y="3327231"/>
            <a:ext cx="3215757" cy="989899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/>
          </a:p>
        </p:txBody>
      </p:sp>
      <p:sp>
        <p:nvSpPr>
          <p:cNvPr id="209" name="矩形"/>
          <p:cNvSpPr/>
          <p:nvPr/>
        </p:nvSpPr>
        <p:spPr>
          <a:xfrm>
            <a:off x="6712150" y="3308988"/>
            <a:ext cx="3246403" cy="1034267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/>
          </a:p>
        </p:txBody>
      </p:sp>
      <p:sp>
        <p:nvSpPr>
          <p:cNvPr id="210" name="矩形"/>
          <p:cNvSpPr/>
          <p:nvPr/>
        </p:nvSpPr>
        <p:spPr>
          <a:xfrm>
            <a:off x="11014991" y="3356855"/>
            <a:ext cx="3156363" cy="993354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/>
          </a:p>
        </p:txBody>
      </p:sp>
      <p:sp>
        <p:nvSpPr>
          <p:cNvPr id="211" name="1"/>
          <p:cNvSpPr txBox="1"/>
          <p:nvPr/>
        </p:nvSpPr>
        <p:spPr>
          <a:xfrm>
            <a:off x="3464392" y="3200899"/>
            <a:ext cx="1076146" cy="105727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213" name="3"/>
          <p:cNvSpPr txBox="1"/>
          <p:nvPr/>
        </p:nvSpPr>
        <p:spPr>
          <a:xfrm>
            <a:off x="7696896" y="3336406"/>
            <a:ext cx="1076146" cy="971547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2</a:t>
            </a:r>
            <a:endParaRPr dirty="0"/>
          </a:p>
        </p:txBody>
      </p:sp>
      <p:sp>
        <p:nvSpPr>
          <p:cNvPr id="214" name="4"/>
          <p:cNvSpPr txBox="1"/>
          <p:nvPr/>
        </p:nvSpPr>
        <p:spPr>
          <a:xfrm>
            <a:off x="12188027" y="3349020"/>
            <a:ext cx="894137" cy="996574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3</a:t>
            </a:r>
            <a:endParaRPr dirty="0"/>
          </a:p>
        </p:txBody>
      </p:sp>
      <p:sp>
        <p:nvSpPr>
          <p:cNvPr id="217" name="此处为正文，字体苹方，字号 24 点，字重常规体，行距 1.3 倍，色值 #202D40。"/>
          <p:cNvSpPr txBox="1"/>
          <p:nvPr/>
        </p:nvSpPr>
        <p:spPr>
          <a:xfrm>
            <a:off x="6916362" y="5343625"/>
            <a:ext cx="2805615" cy="508145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/>
              <a:t>移除如下探针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startup probe</a:t>
            </a:r>
            <a:r>
              <a:rPr lang="zh-CN" altLang="en-US" dirty="0"/>
              <a:t>：当此探针成功，会进入存活监测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liveness probe</a:t>
            </a:r>
            <a:r>
              <a:rPr lang="zh-CN" altLang="en-US" dirty="0"/>
              <a:t>：存活探针，监测程序状态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dirty="0"/>
              <a:t>readiness probe</a:t>
            </a:r>
            <a:r>
              <a:rPr lang="zh-CN" altLang="en-US" dirty="0"/>
              <a:t>：以正常接收流量</a:t>
            </a:r>
            <a:endParaRPr lang="en-US" altLang="zh-CN" dirty="0"/>
          </a:p>
        </p:txBody>
      </p:sp>
      <p:sp>
        <p:nvSpPr>
          <p:cNvPr id="218" name="段落标题 32 点"/>
          <p:cNvSpPr txBox="1"/>
          <p:nvPr/>
        </p:nvSpPr>
        <p:spPr>
          <a:xfrm>
            <a:off x="6916362" y="4631353"/>
            <a:ext cx="2805615" cy="69345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删除探针</a:t>
            </a:r>
            <a:endParaRPr dirty="0"/>
          </a:p>
        </p:txBody>
      </p:sp>
      <p:sp>
        <p:nvSpPr>
          <p:cNvPr id="219" name="此处为正文，字体苹方，字号 24 点，字重常规体，行距 1.3 倍，色值 #202D40。"/>
          <p:cNvSpPr txBox="1"/>
          <p:nvPr/>
        </p:nvSpPr>
        <p:spPr>
          <a:xfrm>
            <a:off x="11359682" y="5678061"/>
            <a:ext cx="2550826" cy="1757468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/>
              <a:t>开启端口转发</a:t>
            </a:r>
            <a:r>
              <a:rPr lang="zh-CN" altLang="en-US" dirty="0"/>
              <a:t>，可以在本地访问到远端服务</a:t>
            </a:r>
            <a:endParaRPr dirty="0"/>
          </a:p>
        </p:txBody>
      </p:sp>
      <p:sp>
        <p:nvSpPr>
          <p:cNvPr id="220" name="段落标题 32 点"/>
          <p:cNvSpPr txBox="1"/>
          <p:nvPr/>
        </p:nvSpPr>
        <p:spPr>
          <a:xfrm>
            <a:off x="10969848" y="4582696"/>
            <a:ext cx="3177235" cy="69345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开启端口转发</a:t>
            </a:r>
            <a:endParaRPr dirty="0"/>
          </a:p>
        </p:txBody>
      </p:sp>
      <p:sp>
        <p:nvSpPr>
          <p:cNvPr id="221" name="08"/>
          <p:cNvSpPr txBox="1"/>
          <p:nvPr/>
        </p:nvSpPr>
        <p:spPr>
          <a:xfrm>
            <a:off x="22455202" y="12090326"/>
            <a:ext cx="849003" cy="4222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dirty="0"/>
              <a:t>08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5999" y="617137"/>
            <a:ext cx="8191795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进入开发模式</a:t>
            </a:r>
            <a:r>
              <a:rPr lang="en-US" dirty="0" err="1">
                <a:solidFill>
                  <a:schemeClr val="bg1"/>
                </a:solidFill>
              </a:rPr>
              <a:t>主要</a:t>
            </a:r>
            <a:r>
              <a:rPr lang="en-US" dirty="0" err="1">
                <a:solidFill>
                  <a:schemeClr val="bg1"/>
                </a:solidFill>
                <a:sym typeface="Microsoft YaHei"/>
              </a:rPr>
              <a:t>步骤</a:t>
            </a:r>
            <a:endParaRPr lang="en-US" dirty="0">
              <a:solidFill>
                <a:schemeClr val="bg1"/>
              </a:solidFill>
              <a:sym typeface="Microsoft YaHei"/>
            </a:endParaRPr>
          </a:p>
        </p:txBody>
      </p:sp>
      <p:sp>
        <p:nvSpPr>
          <p:cNvPr id="25" name="矩形"/>
          <p:cNvSpPr/>
          <p:nvPr/>
        </p:nvSpPr>
        <p:spPr>
          <a:xfrm>
            <a:off x="15344390" y="3327231"/>
            <a:ext cx="3156364" cy="960921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 dirty="0"/>
          </a:p>
        </p:txBody>
      </p:sp>
      <p:sp>
        <p:nvSpPr>
          <p:cNvPr id="26" name="矩形"/>
          <p:cNvSpPr/>
          <p:nvPr/>
        </p:nvSpPr>
        <p:spPr>
          <a:xfrm>
            <a:off x="19604264" y="3304026"/>
            <a:ext cx="3146203" cy="985386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/>
          </a:p>
        </p:txBody>
      </p:sp>
      <p:sp>
        <p:nvSpPr>
          <p:cNvPr id="27" name="矩形"/>
          <p:cNvSpPr/>
          <p:nvPr/>
        </p:nvSpPr>
        <p:spPr>
          <a:xfrm>
            <a:off x="15354551" y="4231414"/>
            <a:ext cx="3146203" cy="3284127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 dirty="0"/>
          </a:p>
        </p:txBody>
      </p:sp>
      <p:sp>
        <p:nvSpPr>
          <p:cNvPr id="28" name="段落标题 32 点"/>
          <p:cNvSpPr txBox="1"/>
          <p:nvPr/>
        </p:nvSpPr>
        <p:spPr>
          <a:xfrm>
            <a:off x="15489186" y="4605683"/>
            <a:ext cx="2866771" cy="69345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开启文件同步</a:t>
            </a:r>
            <a:endParaRPr dirty="0"/>
          </a:p>
        </p:txBody>
      </p:sp>
      <p:sp>
        <p:nvSpPr>
          <p:cNvPr id="29" name="此处为正文，字体苹方，字号 24 点，字重常规体，行距 1.3 倍，色值 #202D40。"/>
          <p:cNvSpPr txBox="1"/>
          <p:nvPr/>
        </p:nvSpPr>
        <p:spPr>
          <a:xfrm>
            <a:off x="15647158" y="5684656"/>
            <a:ext cx="2550826" cy="120347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/>
              <a:t>按照配置规则自动开启文件同步</a:t>
            </a:r>
            <a:endParaRPr dirty="0"/>
          </a:p>
        </p:txBody>
      </p:sp>
      <p:sp>
        <p:nvSpPr>
          <p:cNvPr id="30" name="矩形"/>
          <p:cNvSpPr/>
          <p:nvPr/>
        </p:nvSpPr>
        <p:spPr>
          <a:xfrm>
            <a:off x="19614513" y="4272773"/>
            <a:ext cx="3136265" cy="4403090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 dirty="0"/>
          </a:p>
        </p:txBody>
      </p:sp>
      <p:sp>
        <p:nvSpPr>
          <p:cNvPr id="31" name="段落标题 32 点"/>
          <p:cNvSpPr txBox="1"/>
          <p:nvPr/>
        </p:nvSpPr>
        <p:spPr>
          <a:xfrm>
            <a:off x="19352848" y="4564590"/>
            <a:ext cx="3649034" cy="132334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打开远端</a:t>
            </a:r>
          </a:p>
          <a:p>
            <a:r>
              <a:rPr lang="en-US" dirty="0" err="1"/>
              <a:t>terminal</a:t>
            </a:r>
            <a:endParaRPr dirty="0"/>
          </a:p>
        </p:txBody>
      </p:sp>
      <p:sp>
        <p:nvSpPr>
          <p:cNvPr id="32" name="此处为正文，字体苹方，字号 24 点，字重常规体，行距 1.3 倍，色值 #202D40。"/>
          <p:cNvSpPr txBox="1"/>
          <p:nvPr/>
        </p:nvSpPr>
        <p:spPr>
          <a:xfrm>
            <a:off x="19902689" y="5905535"/>
            <a:ext cx="2550826" cy="2311466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/>
              <a:t>得到远程</a:t>
            </a:r>
            <a:r>
              <a:rPr lang="en-US" dirty="0"/>
              <a:t> pod</a:t>
            </a:r>
            <a:r>
              <a:rPr lang="zh-CN" altLang="en-US" dirty="0"/>
              <a:t> 的 </a:t>
            </a:r>
            <a:r>
              <a:rPr lang="en-US" altLang="zh-CN" dirty="0"/>
              <a:t>terminal</a:t>
            </a:r>
            <a:r>
              <a:rPr lang="zh-CN" altLang="en-US" dirty="0"/>
              <a:t>，可在本地进行编译，运行等操作</a:t>
            </a:r>
            <a:endParaRPr dirty="0"/>
          </a:p>
        </p:txBody>
      </p:sp>
      <p:sp>
        <p:nvSpPr>
          <p:cNvPr id="36" name="4"/>
          <p:cNvSpPr txBox="1"/>
          <p:nvPr/>
        </p:nvSpPr>
        <p:spPr>
          <a:xfrm>
            <a:off x="16435468" y="3331071"/>
            <a:ext cx="894137" cy="996574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4</a:t>
            </a:r>
            <a:endParaRPr dirty="0"/>
          </a:p>
        </p:txBody>
      </p:sp>
      <p:sp>
        <p:nvSpPr>
          <p:cNvPr id="37" name="4"/>
          <p:cNvSpPr txBox="1"/>
          <p:nvPr/>
        </p:nvSpPr>
        <p:spPr>
          <a:xfrm>
            <a:off x="20665350" y="3217117"/>
            <a:ext cx="894137" cy="996574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5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、目录内容一"/>
          <p:cNvSpPr txBox="1"/>
          <p:nvPr/>
        </p:nvSpPr>
        <p:spPr>
          <a:xfrm>
            <a:off x="9469997" y="4532874"/>
            <a:ext cx="10160002" cy="830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2</a:t>
            </a:r>
            <a:r>
              <a:rPr dirty="0"/>
              <a:t>、</a:t>
            </a:r>
            <a:r>
              <a:rPr lang="en-US" dirty="0"/>
              <a:t>进入和退出开发模式</a:t>
            </a:r>
            <a:endParaRPr dirty="0"/>
          </a:p>
        </p:txBody>
      </p:sp>
      <p:sp>
        <p:nvSpPr>
          <p:cNvPr id="11" name="3、目录内容三"/>
          <p:cNvSpPr txBox="1"/>
          <p:nvPr/>
        </p:nvSpPr>
        <p:spPr>
          <a:xfrm>
            <a:off x="9411003" y="6542139"/>
            <a:ext cx="10160002" cy="802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3</a:t>
            </a:r>
            <a:r>
              <a:rPr dirty="0"/>
              <a:t>、</a:t>
            </a:r>
            <a:r>
              <a:rPr lang="en-US" dirty="0"/>
              <a:t>端口转发和文件同步</a:t>
            </a:r>
            <a:endParaRPr dirty="0"/>
          </a:p>
        </p:txBody>
      </p:sp>
      <p:sp>
        <p:nvSpPr>
          <p:cNvPr id="12" name="4、目录内容四"/>
          <p:cNvSpPr txBox="1"/>
          <p:nvPr/>
        </p:nvSpPr>
        <p:spPr>
          <a:xfrm>
            <a:off x="9411003" y="8591286"/>
            <a:ext cx="10160002" cy="802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4</a:t>
            </a:r>
            <a:r>
              <a:rPr dirty="0"/>
              <a:t>、</a:t>
            </a:r>
            <a:r>
              <a:rPr lang="en-US" dirty="0"/>
              <a:t>共享开发环境及状态</a:t>
            </a:r>
            <a:endParaRPr dirty="0"/>
          </a:p>
        </p:txBody>
      </p:sp>
      <p:sp>
        <p:nvSpPr>
          <p:cNvPr id="13" name="5、目录内容五"/>
          <p:cNvSpPr txBox="1"/>
          <p:nvPr/>
        </p:nvSpPr>
        <p:spPr>
          <a:xfrm>
            <a:off x="9411002" y="10504557"/>
            <a:ext cx="11350033" cy="802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5</a:t>
            </a:r>
            <a:r>
              <a:rPr dirty="0"/>
              <a:t>、</a:t>
            </a:r>
            <a:r>
              <a:rPr lang="en-US" dirty="0"/>
              <a:t>Nocalhost </a:t>
            </a:r>
            <a:r>
              <a:rPr lang="en-US" dirty="0" err="1"/>
              <a:t>加速反馈循环过程</a:t>
            </a:r>
            <a:endParaRPr dirty="0"/>
          </a:p>
        </p:txBody>
      </p:sp>
      <p:sp>
        <p:nvSpPr>
          <p:cNvPr id="14" name="目录"/>
          <p:cNvSpPr txBox="1"/>
          <p:nvPr/>
        </p:nvSpPr>
        <p:spPr>
          <a:xfrm>
            <a:off x="3178047" y="4221435"/>
            <a:ext cx="3457576" cy="2619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3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目录</a:t>
            </a:r>
            <a:endParaRPr dirty="0"/>
          </a:p>
        </p:txBody>
      </p:sp>
      <p:sp>
        <p:nvSpPr>
          <p:cNvPr id="15" name="5、目录内容五"/>
          <p:cNvSpPr txBox="1"/>
          <p:nvPr/>
        </p:nvSpPr>
        <p:spPr>
          <a:xfrm>
            <a:off x="9440500" y="2716036"/>
            <a:ext cx="10160002" cy="802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1</a:t>
            </a:r>
            <a:r>
              <a:rPr dirty="0"/>
              <a:t>、</a:t>
            </a:r>
            <a:r>
              <a:rPr lang="en-US" dirty="0"/>
              <a:t>整体结构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455202" y="12239181"/>
            <a:ext cx="849003" cy="4222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5999" y="617137"/>
            <a:ext cx="8191795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进入开发模式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1B54A-0AA8-3942-B191-21A46AD82591}"/>
              </a:ext>
            </a:extLst>
          </p:cNvPr>
          <p:cNvSpPr txBox="1"/>
          <p:nvPr/>
        </p:nvSpPr>
        <p:spPr>
          <a:xfrm>
            <a:off x="1371279" y="3588626"/>
            <a:ext cx="9172382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进入了开发模式之后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，就可以快速的验证代码功能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9555529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15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退出开发模式</a:t>
            </a:r>
            <a:endParaRPr dirty="0"/>
          </a:p>
        </p:txBody>
      </p:sp>
      <p:sp>
        <p:nvSpPr>
          <p:cNvPr id="2" name="Text Box 1"/>
          <p:cNvSpPr txBox="1"/>
          <p:nvPr/>
        </p:nvSpPr>
        <p:spPr>
          <a:xfrm>
            <a:off x="1358069" y="3141386"/>
            <a:ext cx="19534193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相比于进入开发模式</a:t>
            </a:r>
            <a:r>
              <a:rPr lang="zh-CN" altLang="en-US" sz="3600" b="0" dirty="0">
                <a:solidFill>
                  <a:schemeClr val="bg1"/>
                </a:solidFill>
                <a:sym typeface="Microsoft YaHei"/>
              </a:rPr>
              <a:t>退出开发模式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就简单多了</a:t>
            </a:r>
            <a:r>
              <a:rPr lang="zh-CN" altLang="en-US" sz="3600" b="0" dirty="0">
                <a:solidFill>
                  <a:schemeClr val="bg1"/>
                </a:solidFill>
              </a:rPr>
              <a:t>，</a:t>
            </a:r>
            <a:r>
              <a:rPr lang="zh-CN" altLang="en-US" sz="3600" b="0" dirty="0">
                <a:solidFill>
                  <a:schemeClr val="bg1"/>
                </a:solidFill>
                <a:sym typeface="Microsoft YaHei"/>
              </a:rPr>
              <a:t>这里只需要将进入开发模式所做的操作回滚即可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409956" y="5069247"/>
            <a:ext cx="11907459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K8s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提供了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revision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机制，支持回滚到某一个版本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altLang="zh-CN" b="0" dirty="0" err="1">
                <a:solidFill>
                  <a:schemeClr val="bg1"/>
                </a:solidFill>
              </a:rPr>
              <a:t>kubectl</a:t>
            </a:r>
            <a:r>
              <a:rPr lang="en-US" altLang="zh-CN" b="0" dirty="0">
                <a:solidFill>
                  <a:schemeClr val="bg1"/>
                </a:solidFill>
              </a:rPr>
              <a:t> rollout history deployment </a:t>
            </a:r>
          </a:p>
          <a:p>
            <a:pPr algn="l"/>
            <a:r>
              <a:rPr lang="en-US" altLang="zh-CN" b="0" dirty="0" err="1">
                <a:solidFill>
                  <a:schemeClr val="bg1"/>
                </a:solidFill>
              </a:rPr>
              <a:t>kubectl</a:t>
            </a:r>
            <a:r>
              <a:rPr lang="en-US" altLang="zh-CN" b="0" dirty="0">
                <a:solidFill>
                  <a:schemeClr val="bg1"/>
                </a:solidFill>
              </a:rPr>
              <a:t> rollout undo deployment NAME --to-revision=2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78695" y="6942733"/>
            <a:ext cx="19195960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dirty="0">
                <a:solidFill>
                  <a:schemeClr val="bg1"/>
                </a:solidFill>
                <a:sym typeface="Microsoft YaHei"/>
              </a:rPr>
              <a:t>但是我们这里做法不同，是直接取出备份的</a:t>
            </a:r>
            <a:r>
              <a:rPr lang="en-US" altLang="zh-CN" b="0" dirty="0">
                <a:solidFill>
                  <a:schemeClr val="bg1"/>
                </a:solidFill>
                <a:sym typeface="Microsoft YaHei"/>
              </a:rPr>
              <a:t> manifest </a:t>
            </a:r>
            <a:r>
              <a:rPr lang="zh-CN" altLang="en-US" b="0" dirty="0">
                <a:solidFill>
                  <a:schemeClr val="bg1"/>
                </a:solidFill>
                <a:sym typeface="Microsoft YaHei"/>
              </a:rPr>
              <a:t>文件，先删除工作负载，然后</a:t>
            </a:r>
            <a:r>
              <a:rPr lang="en-US" altLang="zh-CN" b="0" dirty="0">
                <a:solidFill>
                  <a:schemeClr val="bg1"/>
                </a:solidFill>
                <a:sym typeface="Microsoft YaHei"/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create</a:t>
            </a:r>
            <a:r>
              <a:rPr lang="zh-CN" altLang="en-US" b="0" dirty="0">
                <a:solidFill>
                  <a:schemeClr val="bg1"/>
                </a:solidFill>
              </a:rPr>
              <a:t> 新工作负载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358069" y="7637742"/>
            <a:ext cx="4247957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原因：</a:t>
            </a:r>
            <a:r>
              <a:rPr lang="zh-CN" altLang="en-US" b="0" dirty="0">
                <a:solidFill>
                  <a:schemeClr val="bg1"/>
                </a:solidFill>
              </a:rPr>
              <a:t>加快退出速度。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A2444-378F-A24A-AFEA-725E58413493}"/>
              </a:ext>
            </a:extLst>
          </p:cNvPr>
          <p:cNvSpPr txBox="1"/>
          <p:nvPr/>
        </p:nvSpPr>
        <p:spPr>
          <a:xfrm>
            <a:off x="1409956" y="4237836"/>
            <a:ext cx="3468897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回滚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workloads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EDCC7-0A5A-2849-AC1D-3E7FB55F191C}"/>
              </a:ext>
            </a:extLst>
          </p:cNvPr>
          <p:cNvSpPr txBox="1"/>
          <p:nvPr/>
        </p:nvSpPr>
        <p:spPr>
          <a:xfrm>
            <a:off x="1409956" y="9202138"/>
            <a:ext cx="1067600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0" dirty="0">
                <a:solidFill>
                  <a:schemeClr val="bg1"/>
                </a:solidFill>
              </a:rPr>
              <a:t>缺点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8847A-FBD4-F440-898A-A21DFC544CC0}"/>
              </a:ext>
            </a:extLst>
          </p:cNvPr>
          <p:cNvSpPr txBox="1"/>
          <p:nvPr/>
        </p:nvSpPr>
        <p:spPr>
          <a:xfrm>
            <a:off x="1409956" y="10170577"/>
            <a:ext cx="18668571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如果用户在开发模式中，使用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kubectl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apply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更新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workloads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，那么回滚的时候，这次更新回被忽略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15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6000" y="617137"/>
            <a:ext cx="7541846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移除</a:t>
            </a:r>
            <a:r>
              <a:rPr lang="zh-CN" altLang="en-US" dirty="0">
                <a:solidFill>
                  <a:schemeClr val="bg1"/>
                </a:solidFill>
                <a:sym typeface="Microsoft YaHei"/>
              </a:rPr>
              <a:t>端口转发任务</a:t>
            </a:r>
            <a:endParaRPr lang="en-US" dirty="0">
              <a:solidFill>
                <a:schemeClr val="bg1"/>
              </a:solidFill>
              <a:sym typeface="Microsoft YaHe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10B4-F263-AB47-9C5D-2E0F65A1AC50}"/>
              </a:ext>
            </a:extLst>
          </p:cNvPr>
          <p:cNvSpPr txBox="1"/>
          <p:nvPr/>
        </p:nvSpPr>
        <p:spPr>
          <a:xfrm>
            <a:off x="1440694" y="4029188"/>
            <a:ext cx="14795716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由于所有的端口转发都是端口转发任务，由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daemon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进程统一进行管理和重连。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因此，需要移除端口转发任务，否则端口转发不会停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44099484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矩形"/>
          <p:cNvSpPr/>
          <p:nvPr/>
        </p:nvSpPr>
        <p:spPr>
          <a:xfrm>
            <a:off x="2594732" y="5822609"/>
            <a:ext cx="3664831" cy="3958239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/>
          </a:p>
        </p:txBody>
      </p:sp>
      <p:sp>
        <p:nvSpPr>
          <p:cNvPr id="202" name="矩形"/>
          <p:cNvSpPr/>
          <p:nvPr/>
        </p:nvSpPr>
        <p:spPr>
          <a:xfrm>
            <a:off x="7347692" y="5830328"/>
            <a:ext cx="3664831" cy="3376098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 dirty="0"/>
          </a:p>
        </p:txBody>
      </p:sp>
      <p:sp>
        <p:nvSpPr>
          <p:cNvPr id="208" name="矩形"/>
          <p:cNvSpPr/>
          <p:nvPr/>
        </p:nvSpPr>
        <p:spPr>
          <a:xfrm>
            <a:off x="2591462" y="4490264"/>
            <a:ext cx="3664831" cy="1333603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/>
          </a:p>
        </p:txBody>
      </p:sp>
      <p:sp>
        <p:nvSpPr>
          <p:cNvPr id="209" name="矩形"/>
          <p:cNvSpPr/>
          <p:nvPr/>
        </p:nvSpPr>
        <p:spPr>
          <a:xfrm>
            <a:off x="7367876" y="4490264"/>
            <a:ext cx="3664831" cy="1333603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/>
          </a:p>
        </p:txBody>
      </p:sp>
      <p:sp>
        <p:nvSpPr>
          <p:cNvPr id="212" name="2"/>
          <p:cNvSpPr txBox="1"/>
          <p:nvPr/>
        </p:nvSpPr>
        <p:spPr>
          <a:xfrm>
            <a:off x="4029393" y="4622661"/>
            <a:ext cx="744707" cy="971547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1</a:t>
            </a:r>
            <a:endParaRPr dirty="0"/>
          </a:p>
        </p:txBody>
      </p:sp>
      <p:sp>
        <p:nvSpPr>
          <p:cNvPr id="213" name="3"/>
          <p:cNvSpPr txBox="1"/>
          <p:nvPr/>
        </p:nvSpPr>
        <p:spPr>
          <a:xfrm>
            <a:off x="8779539" y="4686553"/>
            <a:ext cx="744707" cy="971547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2</a:t>
            </a:r>
            <a:endParaRPr dirty="0"/>
          </a:p>
        </p:txBody>
      </p:sp>
      <p:sp>
        <p:nvSpPr>
          <p:cNvPr id="215" name="此处为正文，字体苹方，字号 24 点，字重常规体，行距 1.3 倍，色值 #202D40。"/>
          <p:cNvSpPr txBox="1"/>
          <p:nvPr/>
        </p:nvSpPr>
        <p:spPr>
          <a:xfrm>
            <a:off x="3003351" y="7368681"/>
            <a:ext cx="2859627" cy="2026323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dirty="0" err="1"/>
              <a:t>将备份</a:t>
            </a:r>
            <a:r>
              <a:rPr lang="zh-CN" altLang="en-US" sz="2800" dirty="0"/>
              <a:t>在</a:t>
            </a:r>
            <a:r>
              <a:rPr lang="en-US" altLang="zh-CN" sz="2800" dirty="0"/>
              <a:t>annotation</a:t>
            </a:r>
            <a:r>
              <a:rPr lang="zh-CN" altLang="en-US" sz="2800" dirty="0"/>
              <a:t> </a:t>
            </a:r>
            <a:r>
              <a:rPr lang="en-US" sz="2800" dirty="0" err="1"/>
              <a:t>的workload</a:t>
            </a:r>
            <a:r>
              <a:rPr lang="zh-CN" altLang="en-US" sz="2800" dirty="0"/>
              <a:t> </a:t>
            </a:r>
            <a:r>
              <a:rPr lang="en-US" sz="2800" dirty="0" err="1"/>
              <a:t>还原</a:t>
            </a:r>
            <a:endParaRPr sz="2800" dirty="0"/>
          </a:p>
        </p:txBody>
      </p:sp>
      <p:sp>
        <p:nvSpPr>
          <p:cNvPr id="216" name="段落标题 32 点"/>
          <p:cNvSpPr txBox="1"/>
          <p:nvPr/>
        </p:nvSpPr>
        <p:spPr>
          <a:xfrm>
            <a:off x="2977834" y="5980020"/>
            <a:ext cx="2859627" cy="1286698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还原旧的workload</a:t>
            </a:r>
            <a:endParaRPr dirty="0"/>
          </a:p>
        </p:txBody>
      </p:sp>
      <p:sp>
        <p:nvSpPr>
          <p:cNvPr id="217" name="此处为正文，字体苹方，字号 24 点，字重常规体，行距 1.3 倍，色值 #202D40。"/>
          <p:cNvSpPr txBox="1"/>
          <p:nvPr/>
        </p:nvSpPr>
        <p:spPr>
          <a:xfrm>
            <a:off x="7875877" y="7368681"/>
            <a:ext cx="2961746" cy="64947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 algn="ctr">
              <a:lnSpc>
                <a:spcPct val="150000"/>
              </a:lnSpc>
            </a:pPr>
            <a:endParaRPr dirty="0"/>
          </a:p>
        </p:txBody>
      </p:sp>
      <p:sp>
        <p:nvSpPr>
          <p:cNvPr id="218" name="段落标题 32 点"/>
          <p:cNvSpPr txBox="1"/>
          <p:nvPr/>
        </p:nvSpPr>
        <p:spPr>
          <a:xfrm>
            <a:off x="7874291" y="6271610"/>
            <a:ext cx="2513954" cy="128439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修改开发状态</a:t>
            </a:r>
            <a:endParaRPr dirty="0"/>
          </a:p>
        </p:txBody>
      </p:sp>
      <p:sp>
        <p:nvSpPr>
          <p:cNvPr id="24" name="页面主标题 60 点"/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退出开发模式</a:t>
            </a:r>
            <a:endParaRPr dirty="0"/>
          </a:p>
        </p:txBody>
      </p:sp>
      <p:sp>
        <p:nvSpPr>
          <p:cNvPr id="25" name="矩形"/>
          <p:cNvSpPr/>
          <p:nvPr/>
        </p:nvSpPr>
        <p:spPr>
          <a:xfrm>
            <a:off x="17310972" y="5732090"/>
            <a:ext cx="3696829" cy="3028026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 dirty="0"/>
          </a:p>
        </p:txBody>
      </p:sp>
      <p:sp>
        <p:nvSpPr>
          <p:cNvPr id="26" name="矩形"/>
          <p:cNvSpPr/>
          <p:nvPr/>
        </p:nvSpPr>
        <p:spPr>
          <a:xfrm>
            <a:off x="17321636" y="4484444"/>
            <a:ext cx="3696829" cy="1234539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/>
          </a:p>
        </p:txBody>
      </p:sp>
      <p:sp>
        <p:nvSpPr>
          <p:cNvPr id="27" name="4"/>
          <p:cNvSpPr txBox="1"/>
          <p:nvPr/>
        </p:nvSpPr>
        <p:spPr>
          <a:xfrm>
            <a:off x="18641030" y="4615939"/>
            <a:ext cx="1121134" cy="971547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4</a:t>
            </a:r>
            <a:endParaRPr dirty="0"/>
          </a:p>
        </p:txBody>
      </p:sp>
      <p:sp>
        <p:nvSpPr>
          <p:cNvPr id="28" name="此处为正文，字体苹方，字号 24 点，字重常规体，行距 1.3 倍，色值 #202D40。"/>
          <p:cNvSpPr txBox="1"/>
          <p:nvPr/>
        </p:nvSpPr>
        <p:spPr>
          <a:xfrm>
            <a:off x="17820055" y="6755528"/>
            <a:ext cx="3198410" cy="64947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 algn="ctr">
              <a:lnSpc>
                <a:spcPct val="150000"/>
              </a:lnSpc>
            </a:pPr>
            <a:endParaRPr dirty="0"/>
          </a:p>
        </p:txBody>
      </p:sp>
      <p:sp>
        <p:nvSpPr>
          <p:cNvPr id="29" name="段落标题 32 点"/>
          <p:cNvSpPr txBox="1"/>
          <p:nvPr/>
        </p:nvSpPr>
        <p:spPr>
          <a:xfrm>
            <a:off x="17075281" y="6014946"/>
            <a:ext cx="3983847" cy="69345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关闭端口转发</a:t>
            </a:r>
            <a:endParaRPr dirty="0"/>
          </a:p>
        </p:txBody>
      </p:sp>
      <p:sp>
        <p:nvSpPr>
          <p:cNvPr id="30" name="矩形"/>
          <p:cNvSpPr/>
          <p:nvPr/>
        </p:nvSpPr>
        <p:spPr>
          <a:xfrm>
            <a:off x="12192000" y="4490264"/>
            <a:ext cx="3944937" cy="1202593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 dirty="0"/>
          </a:p>
        </p:txBody>
      </p:sp>
      <p:sp>
        <p:nvSpPr>
          <p:cNvPr id="32" name="矩形"/>
          <p:cNvSpPr/>
          <p:nvPr/>
        </p:nvSpPr>
        <p:spPr>
          <a:xfrm>
            <a:off x="12180026" y="5614696"/>
            <a:ext cx="3932195" cy="2899484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3200" dirty="0"/>
          </a:p>
        </p:txBody>
      </p:sp>
      <p:sp>
        <p:nvSpPr>
          <p:cNvPr id="33" name="段落标题 32 点"/>
          <p:cNvSpPr txBox="1"/>
          <p:nvPr/>
        </p:nvSpPr>
        <p:spPr>
          <a:xfrm>
            <a:off x="12252342" y="6042790"/>
            <a:ext cx="3594565" cy="69345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关闭文件同步</a:t>
            </a:r>
            <a:endParaRPr dirty="0"/>
          </a:p>
        </p:txBody>
      </p:sp>
      <p:sp>
        <p:nvSpPr>
          <p:cNvPr id="34" name="此处为正文，字体苹方，字号 24 点，字重常规体，行距 1.3 倍，色值 #202D40。"/>
          <p:cNvSpPr txBox="1"/>
          <p:nvPr/>
        </p:nvSpPr>
        <p:spPr>
          <a:xfrm>
            <a:off x="12648497" y="6807564"/>
            <a:ext cx="3198410" cy="64947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 algn="ctr">
              <a:lnSpc>
                <a:spcPct val="150000"/>
              </a:lnSpc>
            </a:pPr>
            <a:endParaRPr dirty="0"/>
          </a:p>
        </p:txBody>
      </p:sp>
      <p:sp>
        <p:nvSpPr>
          <p:cNvPr id="38" name="4"/>
          <p:cNvSpPr txBox="1"/>
          <p:nvPr/>
        </p:nvSpPr>
        <p:spPr>
          <a:xfrm>
            <a:off x="13687135" y="4643149"/>
            <a:ext cx="1121134" cy="971547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3</a:t>
            </a:r>
            <a:endParaRPr dirty="0"/>
          </a:p>
        </p:txBody>
      </p:sp>
      <p:sp>
        <p:nvSpPr>
          <p:cNvPr id="37" name="此处为正文，字体苹方，字号 24 点，字重常规体，行距 1.3 倍，色值 #202D40。">
            <a:extLst>
              <a:ext uri="{FF2B5EF4-FFF2-40B4-BE49-F238E27FC236}">
                <a16:creationId xmlns:a16="http://schemas.microsoft.com/office/drawing/2014/main" id="{789DBF8A-972A-5845-A1AE-9F2CF100C7A3}"/>
              </a:ext>
            </a:extLst>
          </p:cNvPr>
          <p:cNvSpPr txBox="1"/>
          <p:nvPr/>
        </p:nvSpPr>
        <p:spPr>
          <a:xfrm>
            <a:off x="7392592" y="7592276"/>
            <a:ext cx="2961746" cy="64947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 algn="ctr">
              <a:lnSpc>
                <a:spcPct val="150000"/>
              </a:lnSpc>
            </a:pPr>
            <a:endParaRPr dirty="0"/>
          </a:p>
        </p:txBody>
      </p:sp>
      <p:sp>
        <p:nvSpPr>
          <p:cNvPr id="40" name="此处为正文，字体苹方，字号 24 点，字重常规体，行距 1.3 倍，色值 #202D40。">
            <a:extLst>
              <a:ext uri="{FF2B5EF4-FFF2-40B4-BE49-F238E27FC236}">
                <a16:creationId xmlns:a16="http://schemas.microsoft.com/office/drawing/2014/main" id="{41C8C9DB-3E7D-0645-9945-BB9B72EAD4AF}"/>
              </a:ext>
            </a:extLst>
          </p:cNvPr>
          <p:cNvSpPr txBox="1"/>
          <p:nvPr/>
        </p:nvSpPr>
        <p:spPr>
          <a:xfrm>
            <a:off x="7715919" y="7510659"/>
            <a:ext cx="2683319" cy="137999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800" dirty="0"/>
              <a:t>更新</a:t>
            </a:r>
            <a:r>
              <a:rPr lang="en-US" altLang="zh-CN" sz="2800" dirty="0"/>
              <a:t> secret </a:t>
            </a:r>
            <a:r>
              <a:rPr lang="zh-CN" altLang="en-US" sz="2800" dirty="0"/>
              <a:t>中的服务状态</a:t>
            </a:r>
            <a:endParaRPr sz="2800" dirty="0"/>
          </a:p>
        </p:txBody>
      </p:sp>
      <p:sp>
        <p:nvSpPr>
          <p:cNvPr id="41" name="此处为正文，字体苹方，字号 24 点，字重常规体，行距 1.3 倍，色值 #202D40。">
            <a:extLst>
              <a:ext uri="{FF2B5EF4-FFF2-40B4-BE49-F238E27FC236}">
                <a16:creationId xmlns:a16="http://schemas.microsoft.com/office/drawing/2014/main" id="{A0F2C036-A4A3-A147-BD78-B99767582C8A}"/>
              </a:ext>
            </a:extLst>
          </p:cNvPr>
          <p:cNvSpPr txBox="1"/>
          <p:nvPr/>
        </p:nvSpPr>
        <p:spPr>
          <a:xfrm>
            <a:off x="17689177" y="7150580"/>
            <a:ext cx="2961746" cy="137999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800" dirty="0"/>
              <a:t>移除端口转发任务</a:t>
            </a:r>
            <a:endParaRPr sz="2800" dirty="0"/>
          </a:p>
        </p:txBody>
      </p:sp>
      <p:sp>
        <p:nvSpPr>
          <p:cNvPr id="42" name="此处为正文，字体苹方，字号 24 点，字重常规体，行距 1.3 倍，色值 #202D40。">
            <a:extLst>
              <a:ext uri="{FF2B5EF4-FFF2-40B4-BE49-F238E27FC236}">
                <a16:creationId xmlns:a16="http://schemas.microsoft.com/office/drawing/2014/main" id="{88253EFA-AD06-CC42-BD4B-8883255625AF}"/>
              </a:ext>
            </a:extLst>
          </p:cNvPr>
          <p:cNvSpPr txBox="1"/>
          <p:nvPr/>
        </p:nvSpPr>
        <p:spPr>
          <a:xfrm>
            <a:off x="12641392" y="7041775"/>
            <a:ext cx="2961746" cy="137999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dirty="0"/>
              <a:t>kill </a:t>
            </a:r>
            <a:r>
              <a:rPr lang="zh-CN" altLang="en-US" sz="2800" dirty="0"/>
              <a:t>掉文件同步进程</a:t>
            </a:r>
            <a:endParaRPr sz="2800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15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退出开发模式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08E98-E381-C441-98A8-BB94ECBA2C26}"/>
              </a:ext>
            </a:extLst>
          </p:cNvPr>
          <p:cNvSpPr txBox="1"/>
          <p:nvPr/>
        </p:nvSpPr>
        <p:spPr>
          <a:xfrm>
            <a:off x="1335463" y="4371147"/>
            <a:ext cx="10674396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将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workloads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还原到未进入开发模式前，还原现场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961737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章节主标题 80 点 标题字数超过 12 个做折行处理"/>
          <p:cNvSpPr txBox="1"/>
          <p:nvPr/>
        </p:nvSpPr>
        <p:spPr>
          <a:xfrm>
            <a:off x="6845603" y="5143767"/>
            <a:ext cx="13462299" cy="1569211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lang="en-US" dirty="0" err="1"/>
              <a:t>端口转发和文件同步</a:t>
            </a:r>
            <a:endParaRPr dirty="0"/>
          </a:p>
        </p:txBody>
      </p:sp>
      <p:sp>
        <p:nvSpPr>
          <p:cNvPr id="104" name="01"/>
          <p:cNvSpPr txBox="1"/>
          <p:nvPr/>
        </p:nvSpPr>
        <p:spPr>
          <a:xfrm>
            <a:off x="3286351" y="4263508"/>
            <a:ext cx="2224968" cy="260648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03</a:t>
            </a:r>
            <a:endParaRPr dirty="0"/>
          </a:p>
        </p:txBody>
      </p:sp>
      <p:sp>
        <p:nvSpPr>
          <p:cNvPr id="105" name="章节副标题 60 点（图文版式）"/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2332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1005329" y="1058146"/>
            <a:ext cx="4135080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6000" b="0" i="0" u="none" strike="noStrike" cap="none" spc="0" normalizeH="0" baseline="0" dirty="0" err="1">
                <a:ln>
                  <a:noFill/>
                </a:ln>
                <a:solidFill>
                  <a:srgbClr val="202D40"/>
                </a:solidFill>
                <a:effectLst/>
                <a:uFillTx/>
                <a:latin typeface="腾讯体 W7"/>
                <a:ea typeface="腾讯体 W7"/>
                <a:cs typeface="腾讯体 W7"/>
                <a:sym typeface="Microsoft YaHei"/>
              </a:rPr>
              <a:t>端口转发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752067" y="4347650"/>
            <a:ext cx="20766930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K8</a:t>
            </a:r>
            <a:r>
              <a:rPr lang="en-US" altLang="zh-CN" b="0" dirty="0">
                <a:solidFill>
                  <a:schemeClr val="bg1"/>
                </a:solidFill>
              </a:rPr>
              <a:t>s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提供了端口转发的能力，可以将远端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K8s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集群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pod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端口转发到本地，比如远端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k8s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中运行了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MySQL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，那么就可以将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MySQL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3306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端口转发到本地来，那么就可以在本地访问到远端的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MySQL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服务了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699260" y="7399479"/>
            <a:ext cx="19813270" cy="1127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Kubectl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port-forward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会挂在当前，如果意外关闭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terminal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，端口转发也就断开了，无法做到保持</a:t>
            </a:r>
          </a:p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dirty="0">
                <a:solidFill>
                  <a:schemeClr val="bg1"/>
                </a:solidFill>
              </a:rPr>
              <a:t>而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如果想要同时转发多个服务的多个端口，就需要开多个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terminal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，不够灵活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708989" y="10506783"/>
            <a:ext cx="16312157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Nocalhost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为了解决这个问题，将端口转发抽象为任务，然后维护端口转发的任务列表，</a:t>
            </a:r>
          </a:p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由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daemon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后台进程统一管理，同时负责断开重连，保持端口转发的高可用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671003" y="6416798"/>
            <a:ext cx="2685415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遇到的问题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722120" y="9663553"/>
            <a:ext cx="2176780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如何解决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699260" y="3341357"/>
            <a:ext cx="4247957" cy="7598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本地访问远端服务</a:t>
            </a:r>
          </a:p>
        </p:txBody>
      </p:sp>
      <p:sp>
        <p:nvSpPr>
          <p:cNvPr id="134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1</a:t>
            </a:r>
            <a:r>
              <a:t>8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段落标题 40点"/>
          <p:cNvSpPr txBox="1"/>
          <p:nvPr/>
        </p:nvSpPr>
        <p:spPr>
          <a:xfrm>
            <a:off x="981447" y="6275532"/>
            <a:ext cx="4800914" cy="7621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daemon </a:t>
            </a:r>
            <a:r>
              <a:rPr lang="en-US" sz="3600" dirty="0" err="1">
                <a:solidFill>
                  <a:schemeClr val="bg1"/>
                </a:solidFill>
              </a:rPr>
              <a:t>进程</a:t>
            </a:r>
            <a:r>
              <a:rPr lang="zh-CN" altLang="en-US" sz="3600" dirty="0">
                <a:solidFill>
                  <a:schemeClr val="bg1"/>
                </a:solidFill>
              </a:rPr>
              <a:t>定时心跳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34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19</a:t>
            </a:r>
          </a:p>
        </p:txBody>
      </p:sp>
      <p:sp>
        <p:nvSpPr>
          <p:cNvPr id="10" name="页面主标题 60 点"/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端口转发</a:t>
            </a:r>
            <a:r>
              <a:rPr lang="zh-CN" altLang="en-US" dirty="0"/>
              <a:t>示意图</a:t>
            </a:r>
            <a:endParaRPr dirty="0"/>
          </a:p>
        </p:txBody>
      </p:sp>
      <p:sp>
        <p:nvSpPr>
          <p:cNvPr id="15" name="段落标题 40点"/>
          <p:cNvSpPr txBox="1"/>
          <p:nvPr/>
        </p:nvSpPr>
        <p:spPr>
          <a:xfrm>
            <a:off x="1016000" y="5011416"/>
            <a:ext cx="3456792" cy="7621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</a:rPr>
              <a:t>记录写入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leveldb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6" name="段落标题 40点"/>
          <p:cNvSpPr txBox="1"/>
          <p:nvPr/>
        </p:nvSpPr>
        <p:spPr>
          <a:xfrm>
            <a:off x="981447" y="7702524"/>
            <a:ext cx="4546280" cy="7621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</a:rPr>
              <a:t>心跳失败则重新连接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2E4263C-F143-6E4D-A32F-A17207955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395" y="3917949"/>
            <a:ext cx="15412338" cy="70079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5876" y="3434184"/>
            <a:ext cx="19598640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端口转发不支持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UDP </a:t>
            </a:r>
            <a:r>
              <a:rPr lang="zh-CN" altLang="en-US" b="0" dirty="0">
                <a:solidFill>
                  <a:schemeClr val="bg1"/>
                </a:solidFill>
              </a:rPr>
              <a:t>协议。因此如果你的服务是个</a:t>
            </a:r>
            <a:r>
              <a:rPr lang="en-US" altLang="zh-CN" b="0" dirty="0">
                <a:solidFill>
                  <a:schemeClr val="bg1"/>
                </a:solidFill>
              </a:rPr>
              <a:t> UDP </a:t>
            </a:r>
            <a:r>
              <a:rPr lang="zh-CN" altLang="en-US" b="0" dirty="0">
                <a:solidFill>
                  <a:schemeClr val="bg1"/>
                </a:solidFill>
              </a:rPr>
              <a:t>协议的服务，则无法通过端口转发的方式在本地访问到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359846" y="8268642"/>
            <a:ext cx="9146735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b="0" dirty="0" err="1">
                <a:solidFill>
                  <a:schemeClr val="bg1"/>
                </a:solidFill>
                <a:sym typeface="+mn-ea"/>
              </a:rPr>
              <a:t>远端</a:t>
            </a:r>
            <a:r>
              <a:rPr lang="en-US" b="0" dirty="0">
                <a:solidFill>
                  <a:schemeClr val="bg1"/>
                </a:solidFill>
                <a:sym typeface="+mn-ea"/>
              </a:rPr>
              <a:t> K8s </a:t>
            </a:r>
            <a:r>
              <a:rPr lang="en-US" b="0" dirty="0" err="1">
                <a:solidFill>
                  <a:schemeClr val="bg1"/>
                </a:solidFill>
                <a:sym typeface="+mn-ea"/>
              </a:rPr>
              <a:t>使用了</a:t>
            </a:r>
            <a:r>
              <a:rPr lang="en-US" b="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b="0" dirty="0" err="1">
                <a:solidFill>
                  <a:schemeClr val="bg1"/>
                </a:solidFill>
                <a:sym typeface="+mn-ea"/>
              </a:rPr>
              <a:t>socat</a:t>
            </a:r>
            <a:r>
              <a:rPr lang="en-US" b="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b="0" dirty="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b="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b="0" dirty="0" err="1">
                <a:solidFill>
                  <a:schemeClr val="bg1"/>
                </a:solidFill>
                <a:sym typeface="+mn-ea"/>
              </a:rPr>
              <a:t>nsenter</a:t>
            </a:r>
            <a:r>
              <a:rPr lang="en-US" altLang="zh-CN" b="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b="0" dirty="0" err="1">
                <a:solidFill>
                  <a:schemeClr val="bg1"/>
                </a:solidFill>
                <a:sym typeface="+mn-ea"/>
              </a:rPr>
              <a:t>进行端口转发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0" name="页面主标题 60 点"/>
          <p:cNvSpPr txBox="1"/>
          <p:nvPr/>
        </p:nvSpPr>
        <p:spPr>
          <a:xfrm>
            <a:off x="1016000" y="617138"/>
            <a:ext cx="6101656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sym typeface="Microsoft YaHei"/>
              </a:rPr>
              <a:t>需要注意</a:t>
            </a:r>
            <a:endParaRPr dirty="0"/>
          </a:p>
        </p:txBody>
      </p:sp>
      <p:sp>
        <p:nvSpPr>
          <p:cNvPr id="134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6A65A-CD95-2C4B-A263-1DBE54261A12}"/>
              </a:ext>
            </a:extLst>
          </p:cNvPr>
          <p:cNvSpPr txBox="1"/>
          <p:nvPr/>
        </p:nvSpPr>
        <p:spPr>
          <a:xfrm>
            <a:off x="1375876" y="7290713"/>
            <a:ext cx="692496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PS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3571" y="3061709"/>
            <a:ext cx="578684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为什么需要文件同步服务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3571" y="6792208"/>
            <a:ext cx="957166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基于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pod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这个微型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L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inux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，构建文件同步服务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208461" y="8986633"/>
            <a:ext cx="2176780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使用技术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208461" y="10340594"/>
            <a:ext cx="8586921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b="0" dirty="0" err="1">
                <a:solidFill>
                  <a:schemeClr val="bg1"/>
                </a:solidFill>
              </a:rPr>
              <a:t>S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yncthing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，一个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P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2P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的文件同步工具</a:t>
            </a:r>
          </a:p>
        </p:txBody>
      </p:sp>
      <p:sp>
        <p:nvSpPr>
          <p:cNvPr id="11" name="页面主标题 60 点"/>
          <p:cNvSpPr txBox="1"/>
          <p:nvPr/>
        </p:nvSpPr>
        <p:spPr>
          <a:xfrm>
            <a:off x="1016000" y="618172"/>
            <a:ext cx="6101656" cy="106553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zh-CN" dirty="0"/>
              <a:t>文件同步</a:t>
            </a:r>
          </a:p>
        </p:txBody>
      </p:sp>
      <p:sp>
        <p:nvSpPr>
          <p:cNvPr id="134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5024A-A8DD-EB48-AEB3-A2C3517F4D84}"/>
              </a:ext>
            </a:extLst>
          </p:cNvPr>
          <p:cNvSpPr txBox="1"/>
          <p:nvPr/>
        </p:nvSpPr>
        <p:spPr>
          <a:xfrm>
            <a:off x="1193342" y="4219005"/>
            <a:ext cx="5717911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</a:rPr>
              <a:t>为了更快的在</a:t>
            </a:r>
            <a:r>
              <a:rPr lang="en-US" altLang="zh-CN" b="0" dirty="0">
                <a:solidFill>
                  <a:schemeClr val="bg1"/>
                </a:solidFill>
              </a:rPr>
              <a:t> pod </a:t>
            </a:r>
            <a:r>
              <a:rPr lang="zh-CN" altLang="en-US" b="0" dirty="0">
                <a:solidFill>
                  <a:schemeClr val="bg1"/>
                </a:solidFill>
              </a:rPr>
              <a:t>中运行代码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10563-3448-8640-B15E-254B0BBA249E}"/>
              </a:ext>
            </a:extLst>
          </p:cNvPr>
          <p:cNvSpPr txBox="1"/>
          <p:nvPr/>
        </p:nvSpPr>
        <p:spPr>
          <a:xfrm>
            <a:off x="1208461" y="5907171"/>
            <a:ext cx="3222036" cy="7598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文件同步服务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</a:t>
            </a:r>
            <a:r>
              <a:rPr lang="en-US"/>
              <a:t>3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417955" y="1074102"/>
            <a:ext cx="6101656" cy="106553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zh-CN" dirty="0"/>
              <a:t>你将学到什么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52116" y="5579841"/>
            <a:ext cx="9737124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0" dirty="0" err="1">
                <a:solidFill>
                  <a:schemeClr val="bg1"/>
                </a:solidFill>
              </a:rPr>
              <a:t>Nocalhost</a:t>
            </a:r>
            <a:r>
              <a:rPr lang="en-US" sz="4000" b="0" dirty="0">
                <a:solidFill>
                  <a:schemeClr val="bg1"/>
                </a:solidFill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</a:rPr>
              <a:t>是如何同步文件的？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116" y="7873919"/>
            <a:ext cx="1182848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Nocalhost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是如何实现共享开发环境和状态的？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116" y="3285763"/>
            <a:ext cx="91355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marR="0" indent="-5715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4000" b="0" dirty="0" err="1">
                <a:solidFill>
                  <a:schemeClr val="bg1"/>
                </a:solidFill>
              </a:rPr>
              <a:t>Nocalhost</a:t>
            </a:r>
            <a:r>
              <a:rPr lang="en-US" altLang="zh-CN" sz="4000" b="0" dirty="0">
                <a:solidFill>
                  <a:schemeClr val="bg1"/>
                </a:solidFill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</a:rPr>
              <a:t>是如何进入开发模式的？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页面主标题 60 点"/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sym typeface="Microsoft YaHei"/>
              </a:rPr>
              <a:t>Syncthing</a:t>
            </a:r>
            <a:r>
              <a:rPr lang="en-US" dirty="0">
                <a:solidFill>
                  <a:schemeClr val="bg1"/>
                </a:solidFill>
                <a:sym typeface="Microsoft YaHei"/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特性</a:t>
            </a:r>
            <a:endParaRPr lang="en-US" dirty="0">
              <a:solidFill>
                <a:schemeClr val="bg1"/>
              </a:solidFill>
              <a:sym typeface="Microsoft YaHei"/>
            </a:endParaRPr>
          </a:p>
        </p:txBody>
      </p:sp>
      <p:sp>
        <p:nvSpPr>
          <p:cNvPr id="134" name="08"/>
          <p:cNvSpPr txBox="1"/>
          <p:nvPr/>
        </p:nvSpPr>
        <p:spPr>
          <a:xfrm>
            <a:off x="21461561" y="12733647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BC1A0-492D-7A42-BE30-3070C0E87714}"/>
              </a:ext>
            </a:extLst>
          </p:cNvPr>
          <p:cNvSpPr txBox="1"/>
          <p:nvPr/>
        </p:nvSpPr>
        <p:spPr>
          <a:xfrm>
            <a:off x="1274049" y="3107032"/>
            <a:ext cx="10454784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支持设置忽略目录，提供了通配符的方式设置忽略规则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3F96D-B559-4A45-A1BA-43749C4F5113}"/>
              </a:ext>
            </a:extLst>
          </p:cNvPr>
          <p:cNvSpPr txBox="1"/>
          <p:nvPr/>
        </p:nvSpPr>
        <p:spPr>
          <a:xfrm>
            <a:off x="1761266" y="4272271"/>
            <a:ext cx="1294745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b="0" dirty="0" err="1">
                <a:solidFill>
                  <a:schemeClr val="bg1"/>
                </a:solidFill>
              </a:rPr>
              <a:t>Nocalhost</a:t>
            </a:r>
            <a:r>
              <a:rPr lang="zh-CN" altLang="en-US" b="0" dirty="0">
                <a:solidFill>
                  <a:schemeClr val="bg1"/>
                </a:solidFill>
              </a:rPr>
              <a:t> 做了兼容，可以放在指定目录，不用放到同步目录即可生效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5FC88-59C6-694E-9CDC-08B0FD3A55A8}"/>
              </a:ext>
            </a:extLst>
          </p:cNvPr>
          <p:cNvSpPr txBox="1"/>
          <p:nvPr/>
        </p:nvSpPr>
        <p:spPr>
          <a:xfrm>
            <a:off x="1274049" y="6030255"/>
            <a:ext cx="1414810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bg1"/>
                </a:solidFill>
              </a:rPr>
              <a:t>可以设置定时全局扫描目录，避免事件丢失或者事件未监听导致文件未同步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5044F-BE32-8945-AA1C-981FE40143FF}"/>
              </a:ext>
            </a:extLst>
          </p:cNvPr>
          <p:cNvSpPr txBox="1"/>
          <p:nvPr/>
        </p:nvSpPr>
        <p:spPr>
          <a:xfrm>
            <a:off x="1251034" y="8601717"/>
            <a:ext cx="21581227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分块传输，块大小和文件有关，每个块会单独计算</a:t>
            </a:r>
            <a:r>
              <a:rPr lang="en-US" altLang="zh-CN" b="0" dirty="0">
                <a:solidFill>
                  <a:schemeClr val="bg1"/>
                </a:solidFill>
              </a:rPr>
              <a:t> SHA256</a:t>
            </a:r>
            <a:r>
              <a:rPr lang="zh-CN" altLang="en-US" b="0" dirty="0">
                <a:solidFill>
                  <a:schemeClr val="bg1"/>
                </a:solidFill>
              </a:rPr>
              <a:t>（状态是</a:t>
            </a:r>
            <a:r>
              <a:rPr lang="en-US" altLang="zh-CN" b="0" dirty="0">
                <a:solidFill>
                  <a:schemeClr val="bg1"/>
                </a:solidFill>
              </a:rPr>
              <a:t> scanning</a:t>
            </a:r>
            <a:r>
              <a:rPr lang="zh-CN" altLang="en-US" b="0" dirty="0">
                <a:solidFill>
                  <a:schemeClr val="bg1"/>
                </a:solidFill>
              </a:rPr>
              <a:t>）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，如果其它设备已经存在此块了，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algn="l"/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  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则不用传输，及增量传输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86EA4B-880D-3646-8901-CC2A21AC6909}"/>
              </a:ext>
            </a:extLst>
          </p:cNvPr>
          <p:cNvSpPr/>
          <p:nvPr/>
        </p:nvSpPr>
        <p:spPr>
          <a:xfrm>
            <a:off x="1763804" y="7042919"/>
            <a:ext cx="782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0" dirty="0" err="1">
                <a:solidFill>
                  <a:schemeClr val="bg1"/>
                </a:solidFill>
              </a:rPr>
              <a:t>Nocalhost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zh-CN" altLang="en-US" b="0" dirty="0">
                <a:solidFill>
                  <a:schemeClr val="bg1"/>
                </a:solidFill>
              </a:rPr>
              <a:t>设置 </a:t>
            </a:r>
            <a:r>
              <a:rPr lang="en-US" altLang="zh-CN" b="0" dirty="0">
                <a:solidFill>
                  <a:schemeClr val="bg1"/>
                </a:solidFill>
              </a:rPr>
              <a:t>5</a:t>
            </a:r>
            <a:r>
              <a:rPr lang="zh-CN" altLang="en-US" b="0" dirty="0">
                <a:solidFill>
                  <a:schemeClr val="bg1"/>
                </a:solidFill>
              </a:rPr>
              <a:t> 分钟进行一次全局扫描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05873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页面主标题 60 点"/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sym typeface="Microsoft YaHei"/>
              </a:rPr>
              <a:t>Syncthing</a:t>
            </a:r>
            <a:r>
              <a:rPr lang="en-US" dirty="0">
                <a:solidFill>
                  <a:schemeClr val="bg1"/>
                </a:solidFill>
                <a:sym typeface="Microsoft YaHei"/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特性</a:t>
            </a:r>
            <a:endParaRPr lang="en-US" dirty="0">
              <a:solidFill>
                <a:schemeClr val="bg1"/>
              </a:solidFill>
              <a:sym typeface="Microsoft YaHei"/>
            </a:endParaRPr>
          </a:p>
        </p:txBody>
      </p:sp>
      <p:sp>
        <p:nvSpPr>
          <p:cNvPr id="134" name="08"/>
          <p:cNvSpPr txBox="1"/>
          <p:nvPr/>
        </p:nvSpPr>
        <p:spPr>
          <a:xfrm>
            <a:off x="21461561" y="12733647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2980D-504F-5644-ADCB-26865031298B}"/>
              </a:ext>
            </a:extLst>
          </p:cNvPr>
          <p:cNvSpPr txBox="1"/>
          <p:nvPr/>
        </p:nvSpPr>
        <p:spPr>
          <a:xfrm>
            <a:off x="1114550" y="3398188"/>
            <a:ext cx="19431602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可针对不同目录</a:t>
            </a:r>
            <a:r>
              <a:rPr lang="zh-CN" altLang="en-US" b="0" dirty="0">
                <a:solidFill>
                  <a:schemeClr val="bg1"/>
                </a:solidFill>
              </a:rPr>
              <a:t>启动不同同步进程，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提高速度，同时，子进程如果意外退出，父进程会启动一个新的进程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FCE6D-F932-1F4B-AD35-D91BDA40E439}"/>
              </a:ext>
            </a:extLst>
          </p:cNvPr>
          <p:cNvSpPr txBox="1"/>
          <p:nvPr/>
        </p:nvSpPr>
        <p:spPr>
          <a:xfrm>
            <a:off x="1114550" y="5111640"/>
            <a:ext cx="20579351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bg1"/>
                </a:solidFill>
              </a:rPr>
              <a:t>同步过程可分为两个步骤，第一步扫描并标识需要传输的</a:t>
            </a:r>
            <a:r>
              <a:rPr lang="en-US" altLang="zh-CN" b="0" dirty="0">
                <a:solidFill>
                  <a:schemeClr val="bg1"/>
                </a:solidFill>
              </a:rPr>
              <a:t> block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list</a:t>
            </a:r>
            <a:r>
              <a:rPr lang="zh-CN" altLang="en-US" b="0" dirty="0">
                <a:solidFill>
                  <a:schemeClr val="bg1"/>
                </a:solidFill>
              </a:rPr>
              <a:t>，第二步，扫描完成后，会传输到其它设备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BFEE3-F480-9741-93D8-B1EAC2C533B1}"/>
              </a:ext>
            </a:extLst>
          </p:cNvPr>
          <p:cNvSpPr txBox="1"/>
          <p:nvPr/>
        </p:nvSpPr>
        <p:spPr>
          <a:xfrm>
            <a:off x="1114550" y="6998763"/>
            <a:ext cx="20447116" cy="21755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bg1"/>
                </a:solidFill>
              </a:rPr>
              <a:t>文件冲突</a:t>
            </a:r>
            <a:endParaRPr lang="en-US" altLang="zh-CN" b="0" dirty="0">
              <a:solidFill>
                <a:schemeClr val="bg1"/>
              </a:solidFill>
            </a:endParaRPr>
          </a:p>
          <a:p>
            <a:pPr lvl="2" indent="0" algn="l"/>
            <a:r>
              <a:rPr lang="zh-CN" altLang="en-US" b="0" dirty="0">
                <a:solidFill>
                  <a:schemeClr val="bg1"/>
                </a:solidFill>
              </a:rPr>
              <a:t>    如果两台设备同时修改一个文件的内容，则会以日期教新者为准</a:t>
            </a:r>
            <a:endParaRPr lang="en-US" altLang="zh-CN" b="0" dirty="0">
              <a:solidFill>
                <a:schemeClr val="bg1"/>
              </a:solidFill>
            </a:endParaRPr>
          </a:p>
          <a:p>
            <a:pPr lvl="2" indent="0" algn="l"/>
            <a:r>
              <a:rPr lang="zh-CN" altLang="en-US" b="0" dirty="0">
                <a:solidFill>
                  <a:schemeClr val="bg1"/>
                </a:solidFill>
              </a:rPr>
              <a:t>    如果时间相同，则取设备 </a:t>
            </a:r>
            <a:r>
              <a:rPr lang="en-US" altLang="zh-CN" b="0" dirty="0">
                <a:solidFill>
                  <a:schemeClr val="bg1"/>
                </a:solidFill>
              </a:rPr>
              <a:t>id</a:t>
            </a:r>
            <a:r>
              <a:rPr lang="zh-CN" altLang="en-US" b="0" dirty="0">
                <a:solidFill>
                  <a:schemeClr val="bg1"/>
                </a:solidFill>
              </a:rPr>
              <a:t> 较小者为准，冲突的文件会被重命名，并同步到其它设备</a:t>
            </a:r>
            <a:endParaRPr lang="en-US" altLang="zh-CN" b="0" dirty="0">
              <a:solidFill>
                <a:schemeClr val="bg1"/>
              </a:solidFill>
            </a:endParaRPr>
          </a:p>
          <a:p>
            <a:pPr lvl="2" indent="0" algn="l"/>
            <a:r>
              <a:rPr lang="zh-CN" altLang="en-US" b="0" dirty="0">
                <a:solidFill>
                  <a:schemeClr val="bg1"/>
                </a:solidFill>
              </a:rPr>
              <a:t>    同一时刻，一台删除文件，一台修改文件，那么会以修改的结果为准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86405895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页面主标题 60 点"/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S</a:t>
            </a:r>
            <a:r>
              <a:rPr lang="en-US" dirty="0" err="1">
                <a:solidFill>
                  <a:schemeClr val="bg1"/>
                </a:solidFill>
                <a:sym typeface="Microsoft YaHei"/>
              </a:rPr>
              <a:t>yncthing</a:t>
            </a:r>
            <a:r>
              <a:rPr lang="en-US" dirty="0">
                <a:solidFill>
                  <a:schemeClr val="bg1"/>
                </a:solidFill>
                <a:sym typeface="Microsoft YaHei"/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特性</a:t>
            </a:r>
            <a:endParaRPr lang="en-US" dirty="0">
              <a:solidFill>
                <a:schemeClr val="bg1"/>
              </a:solidFill>
              <a:sym typeface="Microsoft YaHei"/>
            </a:endParaRPr>
          </a:p>
        </p:txBody>
      </p:sp>
      <p:sp>
        <p:nvSpPr>
          <p:cNvPr id="134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05AEC-C469-B24B-A7FE-B2D5DF2196D3}"/>
              </a:ext>
            </a:extLst>
          </p:cNvPr>
          <p:cNvSpPr txBox="1"/>
          <p:nvPr/>
        </p:nvSpPr>
        <p:spPr>
          <a:xfrm>
            <a:off x="1016000" y="3272410"/>
            <a:ext cx="12121907" cy="211403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支持设置文件夹同步类型</a:t>
            </a:r>
            <a:endParaRPr lang="en-US" altLang="zh-CN" b="0" dirty="0">
              <a:solidFill>
                <a:schemeClr val="bg1"/>
              </a:solidFill>
            </a:endParaRPr>
          </a:p>
          <a:p>
            <a:pPr marR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   发送和接收：设备会发送和接收文件修改通知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R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   仅发送：设备会收到来自其它设备文件更改通知，但不应用修改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R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   仅接收：本地修改文件不会发送通知给其它设备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B9129-3FCF-1449-BB6D-E0369D6D5BA6}"/>
              </a:ext>
            </a:extLst>
          </p:cNvPr>
          <p:cNvSpPr txBox="1"/>
          <p:nvPr/>
        </p:nvSpPr>
        <p:spPr>
          <a:xfrm>
            <a:off x="1560062" y="5728846"/>
            <a:ext cx="9978693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b="0" dirty="0" err="1">
                <a:solidFill>
                  <a:schemeClr val="bg1"/>
                </a:solidFill>
              </a:rPr>
              <a:t>N</a:t>
            </a:r>
            <a:r>
              <a:rPr lang="en-US" b="0" dirty="0" err="1">
                <a:solidFill>
                  <a:schemeClr val="bg1"/>
                </a:solidFill>
              </a:rPr>
              <a:t>ocalhost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b="0" dirty="0" err="1">
                <a:solidFill>
                  <a:schemeClr val="bg1"/>
                </a:solidFill>
              </a:rPr>
              <a:t>默认本地使用仅发送模式</a:t>
            </a:r>
            <a:r>
              <a:rPr lang="zh-CN" altLang="en-US" b="0" dirty="0">
                <a:solidFill>
                  <a:schemeClr val="bg1"/>
                </a:solidFill>
              </a:rPr>
              <a:t>，远端 </a:t>
            </a:r>
            <a:r>
              <a:rPr lang="en-US" altLang="zh-CN" b="0" dirty="0">
                <a:solidFill>
                  <a:schemeClr val="bg1"/>
                </a:solidFill>
              </a:rPr>
              <a:t>pod</a:t>
            </a:r>
            <a:r>
              <a:rPr lang="zh-CN" altLang="en-US" b="0" dirty="0">
                <a:solidFill>
                  <a:schemeClr val="bg1"/>
                </a:solidFill>
              </a:rPr>
              <a:t> 中的 </a:t>
            </a:r>
            <a:endParaRPr lang="en-US" altLang="zh-CN" b="0" dirty="0">
              <a:solidFill>
                <a:schemeClr val="bg1"/>
              </a:solidFill>
            </a:endParaRPr>
          </a:p>
          <a:p>
            <a:pPr algn="l"/>
            <a:r>
              <a:rPr lang="en-US" altLang="zh-CN" b="0" dirty="0" err="1">
                <a:solidFill>
                  <a:schemeClr val="bg1"/>
                </a:solidFill>
              </a:rPr>
              <a:t>syncthing</a:t>
            </a:r>
            <a:r>
              <a:rPr lang="zh-CN" altLang="en-US" b="0" dirty="0">
                <a:solidFill>
                  <a:schemeClr val="bg1"/>
                </a:solidFill>
              </a:rPr>
              <a:t> 使用仅接收模式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3805CF4-1E77-924A-AC22-55F222374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5" y="6660173"/>
            <a:ext cx="11788633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0291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1555612" y="3350482"/>
            <a:ext cx="5222583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文件同步方式不是唯一的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555612" y="4946718"/>
            <a:ext cx="19247256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bg1"/>
                </a:solidFill>
                <a:sym typeface="Microsoft YaHei"/>
              </a:rPr>
              <a:t>可以通过</a:t>
            </a:r>
            <a:r>
              <a:rPr lang="en-US" altLang="zh-CN" b="0" dirty="0">
                <a:solidFill>
                  <a:schemeClr val="bg1"/>
                </a:solidFill>
                <a:sym typeface="Microsoft YaHei"/>
              </a:rPr>
              <a:t> </a:t>
            </a:r>
            <a:r>
              <a:rPr lang="en-US" altLang="zh-CN" b="0" dirty="0" err="1">
                <a:solidFill>
                  <a:schemeClr val="bg1"/>
                </a:solidFill>
                <a:sym typeface="Microsoft YaHei"/>
              </a:rPr>
              <a:t>kubectl</a:t>
            </a:r>
            <a:r>
              <a:rPr lang="en-US" altLang="zh-CN" b="0" dirty="0">
                <a:solidFill>
                  <a:schemeClr val="bg1"/>
                </a:solidFill>
                <a:sym typeface="Microsoft YaHei"/>
              </a:rPr>
              <a:t> cp </a:t>
            </a:r>
            <a:r>
              <a:rPr lang="zh-CN" altLang="en-US" b="0" dirty="0">
                <a:solidFill>
                  <a:schemeClr val="bg1"/>
                </a:solidFill>
                <a:sym typeface="Microsoft YaHei"/>
              </a:rPr>
              <a:t>的方式，将本地代码</a:t>
            </a:r>
            <a:r>
              <a:rPr lang="en-US" altLang="zh-CN" b="0" dirty="0">
                <a:solidFill>
                  <a:schemeClr val="bg1"/>
                </a:solidFill>
                <a:sym typeface="Microsoft YaHei"/>
              </a:rPr>
              <a:t> copy </a:t>
            </a:r>
            <a:r>
              <a:rPr lang="zh-CN" altLang="en-US" b="0" dirty="0">
                <a:solidFill>
                  <a:schemeClr val="bg1"/>
                </a:solidFill>
                <a:sym typeface="Microsoft YaHei"/>
              </a:rPr>
              <a:t>到远端</a:t>
            </a:r>
            <a:r>
              <a:rPr lang="en-US" altLang="zh-CN" b="0" dirty="0">
                <a:solidFill>
                  <a:schemeClr val="bg1"/>
                </a:solidFill>
                <a:sym typeface="Microsoft YaHei"/>
              </a:rPr>
              <a:t> pod </a:t>
            </a:r>
            <a:r>
              <a:rPr lang="zh-CN" altLang="en-US" b="0" dirty="0">
                <a:solidFill>
                  <a:schemeClr val="bg1"/>
                </a:solidFill>
                <a:sym typeface="Microsoft YaHei"/>
              </a:rPr>
              <a:t>内部。</a:t>
            </a:r>
            <a:r>
              <a:rPr lang="en-US" altLang="zh-CN" b="0" dirty="0">
                <a:solidFill>
                  <a:schemeClr val="bg1"/>
                </a:solidFill>
                <a:sym typeface="Microsoft YaHei"/>
              </a:rPr>
              <a:t> Google </a:t>
            </a:r>
            <a:r>
              <a:rPr lang="zh-CN" altLang="en-US" b="0" dirty="0">
                <a:solidFill>
                  <a:schemeClr val="bg1"/>
                </a:solidFill>
                <a:sym typeface="Microsoft YaHei"/>
              </a:rPr>
              <a:t>的</a:t>
            </a:r>
            <a:r>
              <a:rPr lang="en-US" altLang="zh-CN" b="0" dirty="0">
                <a:solidFill>
                  <a:schemeClr val="bg1"/>
                </a:solidFill>
                <a:sym typeface="Microsoft YaHei"/>
              </a:rPr>
              <a:t> </a:t>
            </a:r>
            <a:r>
              <a:rPr lang="en-US" altLang="zh-CN" b="0" dirty="0" err="1">
                <a:solidFill>
                  <a:schemeClr val="bg1"/>
                </a:solidFill>
              </a:rPr>
              <a:t>s</a:t>
            </a:r>
            <a:r>
              <a:rPr lang="en-US" altLang="zh-CN" b="0" dirty="0" err="1">
                <a:solidFill>
                  <a:schemeClr val="bg1"/>
                </a:solidFill>
                <a:sym typeface="Microsoft YaHei"/>
              </a:rPr>
              <a:t>kaffold</a:t>
            </a:r>
            <a:r>
              <a:rPr lang="en-US" altLang="zh-CN" b="0" dirty="0">
                <a:solidFill>
                  <a:schemeClr val="bg1"/>
                </a:solidFill>
                <a:sym typeface="Microsoft YaHei"/>
              </a:rPr>
              <a:t> </a:t>
            </a:r>
            <a:r>
              <a:rPr lang="zh-CN" altLang="en-US" b="0" dirty="0">
                <a:solidFill>
                  <a:schemeClr val="bg1"/>
                </a:solidFill>
                <a:sym typeface="Microsoft YaHei"/>
              </a:rPr>
              <a:t>就是这样做的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555612" y="6383765"/>
            <a:ext cx="17815774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bg1"/>
                </a:solidFill>
              </a:rPr>
              <a:t>使用 </a:t>
            </a:r>
            <a:r>
              <a:rPr lang="en-US" altLang="zh-CN" b="0" dirty="0" err="1">
                <a:solidFill>
                  <a:schemeClr val="bg1"/>
                </a:solidFill>
              </a:rPr>
              <a:t>syncthing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zh-CN" altLang="en-US" b="0" dirty="0">
                <a:solidFill>
                  <a:schemeClr val="bg1"/>
                </a:solidFill>
              </a:rPr>
              <a:t>等成熟的文件同步工具，实现文件同步功能。</a:t>
            </a:r>
            <a:r>
              <a:rPr lang="en-US" altLang="zh-CN" b="0" dirty="0" err="1">
                <a:solidFill>
                  <a:schemeClr val="bg1"/>
                </a:solidFill>
                <a:sym typeface="Microsoft YaHei"/>
              </a:rPr>
              <a:t>Okteto</a:t>
            </a:r>
            <a:r>
              <a:rPr lang="en-US" altLang="zh-CN" b="0" dirty="0">
                <a:solidFill>
                  <a:schemeClr val="bg1"/>
                </a:solidFill>
                <a:sym typeface="Microsoft YaHei"/>
              </a:rPr>
              <a:t>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选择的就是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syncthing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3" name="页面主标题 60 点"/>
          <p:cNvSpPr txBox="1"/>
          <p:nvPr/>
        </p:nvSpPr>
        <p:spPr>
          <a:xfrm>
            <a:off x="1016000" y="617138"/>
            <a:ext cx="6101656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zh-CN" dirty="0"/>
              <a:t>文件同步</a:t>
            </a:r>
            <a:r>
              <a:rPr lang="zh-CN" altLang="en-US" dirty="0">
                <a:solidFill>
                  <a:schemeClr val="bg1"/>
                </a:solidFill>
                <a:sym typeface="Microsoft YaHei"/>
              </a:rPr>
              <a:t>方式</a:t>
            </a:r>
            <a:endParaRPr lang="zh-CN" dirty="0"/>
          </a:p>
        </p:txBody>
      </p:sp>
      <p:sp>
        <p:nvSpPr>
          <p:cNvPr id="134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F9FA5-DA29-6F4F-B6A0-7AD0200DFEF5}"/>
              </a:ext>
            </a:extLst>
          </p:cNvPr>
          <p:cNvSpPr txBox="1"/>
          <p:nvPr/>
        </p:nvSpPr>
        <p:spPr>
          <a:xfrm>
            <a:off x="1555612" y="7990431"/>
            <a:ext cx="15565157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如果动手能力强的话，可以基于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fsnotify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+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kubectl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cp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，实现一个类似的同步功能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97D64-EED2-6C4D-B8A0-72F1187D1386}"/>
              </a:ext>
            </a:extLst>
          </p:cNvPr>
          <p:cNvSpPr txBox="1"/>
          <p:nvPr/>
        </p:nvSpPr>
        <p:spPr>
          <a:xfrm>
            <a:off x="1555612" y="9597097"/>
            <a:ext cx="5230597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bg1"/>
                </a:solidFill>
              </a:rPr>
              <a:t>使用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en-US" altLang="zh-CN" b="0" dirty="0" err="1">
                <a:solidFill>
                  <a:schemeClr val="bg1"/>
                </a:solidFill>
              </a:rPr>
              <a:t>scp</a:t>
            </a:r>
            <a:r>
              <a:rPr lang="en-US" altLang="zh-CN" b="0" dirty="0">
                <a:solidFill>
                  <a:schemeClr val="bg1"/>
                </a:solidFill>
              </a:rPr>
              <a:t> </a:t>
            </a:r>
            <a:r>
              <a:rPr lang="zh-CN" altLang="en-US" b="0" dirty="0">
                <a:solidFill>
                  <a:schemeClr val="bg1"/>
                </a:solidFill>
              </a:rPr>
              <a:t>的方式同步文件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23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文件同步</a:t>
            </a:r>
            <a:r>
              <a:rPr lang="zh-CN" altLang="en-US" dirty="0"/>
              <a:t>示意图</a:t>
            </a:r>
            <a:endParaRPr dirty="0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1C40676-3AAE-3043-9410-A0AB334D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13" y="3406042"/>
            <a:ext cx="16794594" cy="84108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24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6000" y="617855"/>
            <a:ext cx="7873365" cy="106553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文件同步</a:t>
            </a:r>
            <a:r>
              <a:rPr lang="zh-CN" altLang="en-US" dirty="0" err="1"/>
              <a:t>主要步骤</a:t>
            </a:r>
          </a:p>
        </p:txBody>
      </p:sp>
      <p:sp>
        <p:nvSpPr>
          <p:cNvPr id="27" name="段落标题 40点"/>
          <p:cNvSpPr txBox="1"/>
          <p:nvPr/>
        </p:nvSpPr>
        <p:spPr>
          <a:xfrm>
            <a:off x="2591877" y="3422094"/>
            <a:ext cx="8300239" cy="69352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9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文件同步配置及状态</a:t>
            </a:r>
            <a:r>
              <a:rPr lang="en-US" sz="3200" dirty="0" err="1">
                <a:solidFill>
                  <a:schemeClr val="bg1"/>
                </a:solidFill>
              </a:rPr>
              <a:t>写入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leveldb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9" name="段落标题 40点"/>
          <p:cNvSpPr txBox="1"/>
          <p:nvPr/>
        </p:nvSpPr>
        <p:spPr>
          <a:xfrm>
            <a:off x="2598418" y="7883884"/>
            <a:ext cx="15961429" cy="69352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9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本地使用开发配置的同步目录</a:t>
            </a:r>
            <a:r>
              <a:rPr lang="zh-CN" altLang="en-US" sz="3200" dirty="0">
                <a:solidFill>
                  <a:schemeClr val="bg1"/>
                </a:solidFill>
              </a:rPr>
              <a:t>，忽略规则，启动 </a:t>
            </a:r>
            <a:r>
              <a:rPr lang="en-US" altLang="zh-CN" sz="3200" dirty="0" err="1">
                <a:solidFill>
                  <a:schemeClr val="bg1"/>
                </a:solidFill>
              </a:rPr>
              <a:t>syncthing</a:t>
            </a:r>
            <a:r>
              <a:rPr lang="zh-CN" altLang="en-US" sz="3200" dirty="0">
                <a:solidFill>
                  <a:schemeClr val="bg1"/>
                </a:solidFill>
              </a:rPr>
              <a:t> 进程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31" name="段落标题 40点"/>
          <p:cNvSpPr txBox="1"/>
          <p:nvPr/>
        </p:nvSpPr>
        <p:spPr>
          <a:xfrm>
            <a:off x="2598419" y="9208347"/>
            <a:ext cx="15079981" cy="69345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9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本地 </a:t>
            </a:r>
            <a:r>
              <a:rPr lang="en-US" altLang="zh-CN" sz="3200" dirty="0" err="1">
                <a:solidFill>
                  <a:schemeClr val="bg1"/>
                </a:solidFill>
              </a:rPr>
              <a:t>syncthing</a:t>
            </a:r>
            <a:r>
              <a:rPr lang="zh-CN" altLang="en-US" sz="3200" dirty="0">
                <a:solidFill>
                  <a:schemeClr val="bg1"/>
                </a:solidFill>
              </a:rPr>
              <a:t> 进程通过转发的端口</a:t>
            </a:r>
            <a:r>
              <a:rPr lang="en-US" sz="3200" dirty="0" err="1">
                <a:solidFill>
                  <a:schemeClr val="bg1"/>
                </a:solidFill>
              </a:rPr>
              <a:t>连接</a:t>
            </a:r>
            <a:r>
              <a:rPr lang="zh-CN" altLang="en-US" sz="3200" dirty="0">
                <a:solidFill>
                  <a:schemeClr val="bg1"/>
                </a:solidFill>
              </a:rPr>
              <a:t>到远端 </a:t>
            </a:r>
            <a:r>
              <a:rPr lang="en-US" altLang="zh-CN" sz="3200" dirty="0" err="1">
                <a:solidFill>
                  <a:schemeClr val="bg1"/>
                </a:solidFill>
              </a:rPr>
              <a:t>syncthing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服务开始文件</a:t>
            </a:r>
            <a:r>
              <a:rPr lang="en-US" sz="3200" dirty="0" err="1">
                <a:solidFill>
                  <a:schemeClr val="bg1"/>
                </a:solidFill>
              </a:rPr>
              <a:t>同步过程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32" name="段落标题 40点"/>
          <p:cNvSpPr txBox="1"/>
          <p:nvPr/>
        </p:nvSpPr>
        <p:spPr>
          <a:xfrm>
            <a:off x="2598420" y="6425832"/>
            <a:ext cx="14440535" cy="69352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9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将</a:t>
            </a:r>
            <a:r>
              <a:rPr lang="zh-CN" altLang="en-US" sz="3200" dirty="0">
                <a:solidFill>
                  <a:schemeClr val="bg1"/>
                </a:solidFill>
              </a:rPr>
              <a:t>远端</a:t>
            </a:r>
            <a:r>
              <a:rPr lang="en-US" sz="3200" dirty="0">
                <a:solidFill>
                  <a:schemeClr val="bg1"/>
                </a:solidFill>
              </a:rPr>
              <a:t> pod </a:t>
            </a:r>
            <a:r>
              <a:rPr lang="en-US" sz="3200" dirty="0" err="1">
                <a:solidFill>
                  <a:schemeClr val="bg1"/>
                </a:solidFill>
              </a:rPr>
              <a:t>的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syncthing</a:t>
            </a:r>
            <a:r>
              <a:rPr lang="zh-CN" altLang="en-US" sz="3200" dirty="0">
                <a:solidFill>
                  <a:schemeClr val="bg1"/>
                </a:solidFill>
              </a:rPr>
              <a:t> 服务端口转发到本地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401FC-F2FC-B042-B8CB-6E5457831DA9}"/>
              </a:ext>
            </a:extLst>
          </p:cNvPr>
          <p:cNvSpPr txBox="1"/>
          <p:nvPr/>
        </p:nvSpPr>
        <p:spPr>
          <a:xfrm>
            <a:off x="2598419" y="4952368"/>
            <a:ext cx="15961428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bg1"/>
                </a:solidFill>
                <a:latin typeface="腾讯体 W7"/>
                <a:sym typeface="腾讯体 W7"/>
              </a:rPr>
              <a:t>根据规则，将配置文件使用 </a:t>
            </a:r>
            <a:r>
              <a:rPr lang="en-US" altLang="zh-CN" b="0" dirty="0">
                <a:solidFill>
                  <a:schemeClr val="bg1"/>
                </a:solidFill>
                <a:latin typeface="腾讯体 W7"/>
                <a:sym typeface="腾讯体 W7"/>
              </a:rPr>
              <a:t>secret</a:t>
            </a:r>
            <a:r>
              <a:rPr lang="zh-CN" altLang="en-US" b="0" dirty="0">
                <a:solidFill>
                  <a:schemeClr val="bg1"/>
                </a:solidFill>
                <a:latin typeface="腾讯体 W7"/>
                <a:sym typeface="腾讯体 W7"/>
              </a:rPr>
              <a:t> 挂载到容器中，创建文件同步 </a:t>
            </a:r>
            <a:r>
              <a:rPr lang="en-US" altLang="zh-CN" b="0" dirty="0" err="1">
                <a:solidFill>
                  <a:schemeClr val="bg1"/>
                </a:solidFill>
                <a:latin typeface="腾讯体 W7"/>
                <a:sym typeface="腾讯体 W7"/>
              </a:rPr>
              <a:t>syncthing</a:t>
            </a:r>
            <a:r>
              <a:rPr lang="zh-CN" altLang="en-US" b="0" dirty="0">
                <a:solidFill>
                  <a:schemeClr val="bg1"/>
                </a:solidFill>
                <a:latin typeface="腾讯体 W7"/>
                <a:sym typeface="腾讯体 W7"/>
              </a:rPr>
              <a:t> </a:t>
            </a:r>
            <a:r>
              <a:rPr lang="en-US" altLang="zh-CN" b="0" dirty="0">
                <a:solidFill>
                  <a:schemeClr val="bg1"/>
                </a:solidFill>
                <a:latin typeface="腾讯体 W7"/>
                <a:sym typeface="腾讯体 W7"/>
              </a:rPr>
              <a:t>container</a:t>
            </a:r>
            <a:endParaRPr lang="en-US" b="0" dirty="0">
              <a:solidFill>
                <a:schemeClr val="bg1"/>
              </a:solidFill>
              <a:latin typeface="腾讯体 W7"/>
              <a:sym typeface="腾讯体 W7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章节主标题 80 点 标题字数超过 12 个做折行处理"/>
          <p:cNvSpPr txBox="1"/>
          <p:nvPr/>
        </p:nvSpPr>
        <p:spPr>
          <a:xfrm>
            <a:off x="6845603" y="5143767"/>
            <a:ext cx="13462299" cy="1569211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lang="en-US" dirty="0" err="1"/>
              <a:t>共享开发环境及状态</a:t>
            </a:r>
            <a:endParaRPr dirty="0"/>
          </a:p>
        </p:txBody>
      </p:sp>
      <p:sp>
        <p:nvSpPr>
          <p:cNvPr id="104" name="01"/>
          <p:cNvSpPr txBox="1"/>
          <p:nvPr/>
        </p:nvSpPr>
        <p:spPr>
          <a:xfrm>
            <a:off x="3286352" y="4263508"/>
            <a:ext cx="2224968" cy="260648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04</a:t>
            </a:r>
            <a:endParaRPr dirty="0"/>
          </a:p>
        </p:txBody>
      </p:sp>
      <p:sp>
        <p:nvSpPr>
          <p:cNvPr id="105" name="章节副标题 60 点（图文版式）"/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26</a:t>
            </a:r>
          </a:p>
        </p:txBody>
      </p:sp>
      <p:sp>
        <p:nvSpPr>
          <p:cNvPr id="10" name="页面主标题 60 点"/>
          <p:cNvSpPr txBox="1"/>
          <p:nvPr/>
        </p:nvSpPr>
        <p:spPr>
          <a:xfrm>
            <a:off x="1016000" y="618172"/>
            <a:ext cx="6101656" cy="106553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共享开发环境</a:t>
            </a:r>
            <a:endParaRPr dirty="0"/>
          </a:p>
        </p:txBody>
      </p:sp>
      <p:sp>
        <p:nvSpPr>
          <p:cNvPr id="5" name="Text Box 4"/>
          <p:cNvSpPr txBox="1"/>
          <p:nvPr/>
        </p:nvSpPr>
        <p:spPr>
          <a:xfrm>
            <a:off x="1493393" y="5193951"/>
            <a:ext cx="19836745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K8s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namespace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就是为了隔离不同资源服务的</a:t>
            </a:r>
            <a:r>
              <a:rPr lang="zh-CN" altLang="en-US" b="0" dirty="0">
                <a:solidFill>
                  <a:schemeClr val="bg1"/>
                </a:solidFill>
              </a:rPr>
              <a:t>，</a:t>
            </a:r>
            <a:r>
              <a:rPr lang="en-US" altLang="zh-CN" b="0" dirty="0" err="1">
                <a:solidFill>
                  <a:schemeClr val="bg1"/>
                </a:solidFill>
              </a:rPr>
              <a:t>n</a:t>
            </a:r>
            <a:r>
              <a:rPr lang="en-US" b="0" dirty="0" err="1">
                <a:solidFill>
                  <a:schemeClr val="bg1"/>
                </a:solidFill>
              </a:rPr>
              <a:t>ocalhost</a:t>
            </a:r>
            <a:r>
              <a:rPr lang="zh-CN" altLang="en-US" b="0" dirty="0">
                <a:solidFill>
                  <a:schemeClr val="bg1"/>
                </a:solidFill>
              </a:rPr>
              <a:t> 也使用了此特性，可以将某一个或多个</a:t>
            </a:r>
            <a:r>
              <a:rPr lang="en-US" altLang="zh-CN" b="0" dirty="0">
                <a:solidFill>
                  <a:schemeClr val="bg1"/>
                </a:solidFill>
              </a:rPr>
              <a:t> namespace </a:t>
            </a:r>
            <a:r>
              <a:rPr lang="zh-CN" altLang="en-US" b="0" dirty="0">
                <a:solidFill>
                  <a:schemeClr val="bg1"/>
                </a:solidFill>
              </a:rPr>
              <a:t>分配给开发人员，开发人员可以在自己的</a:t>
            </a:r>
            <a:r>
              <a:rPr lang="en-US" altLang="zh-CN" b="0" dirty="0">
                <a:solidFill>
                  <a:schemeClr val="bg1"/>
                </a:solidFill>
              </a:rPr>
              <a:t> namespace </a:t>
            </a:r>
            <a:r>
              <a:rPr lang="zh-CN" altLang="en-US" b="0" dirty="0">
                <a:solidFill>
                  <a:schemeClr val="bg1"/>
                </a:solidFill>
              </a:rPr>
              <a:t>中进行测试或者实验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BB8B3-C773-AA4C-9CE5-3CA2A3A5546D}"/>
              </a:ext>
            </a:extLst>
          </p:cNvPr>
          <p:cNvSpPr txBox="1"/>
          <p:nvPr/>
        </p:nvSpPr>
        <p:spPr>
          <a:xfrm>
            <a:off x="1493393" y="2480506"/>
            <a:ext cx="1067600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含义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669C1-7D61-EC4A-A692-DF195EC72C43}"/>
              </a:ext>
            </a:extLst>
          </p:cNvPr>
          <p:cNvSpPr txBox="1"/>
          <p:nvPr/>
        </p:nvSpPr>
        <p:spPr>
          <a:xfrm>
            <a:off x="1493393" y="3555857"/>
            <a:ext cx="10493256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同一个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namespace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可以被多个用户共享，可以配置权限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26</a:t>
            </a:r>
          </a:p>
        </p:txBody>
      </p:sp>
      <p:sp>
        <p:nvSpPr>
          <p:cNvPr id="10" name="页面主标题 60 点"/>
          <p:cNvSpPr txBox="1"/>
          <p:nvPr/>
        </p:nvSpPr>
        <p:spPr>
          <a:xfrm>
            <a:off x="1016000" y="618172"/>
            <a:ext cx="6101656" cy="106553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共享开发环境</a:t>
            </a:r>
            <a:endParaRPr dirty="0"/>
          </a:p>
        </p:txBody>
      </p:sp>
      <p:sp>
        <p:nvSpPr>
          <p:cNvPr id="6" name="Text Box 5"/>
          <p:cNvSpPr txBox="1"/>
          <p:nvPr/>
        </p:nvSpPr>
        <p:spPr>
          <a:xfrm>
            <a:off x="1350982" y="2723322"/>
            <a:ext cx="16815500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0" dirty="0">
                <a:solidFill>
                  <a:schemeClr val="bg1"/>
                </a:solidFill>
                <a:sym typeface="Microsoft YaHei"/>
              </a:rPr>
              <a:t>使用</a:t>
            </a:r>
            <a:r>
              <a:rPr lang="en-US" altLang="zh-CN" sz="3600" b="0" dirty="0">
                <a:solidFill>
                  <a:schemeClr val="bg1"/>
                </a:solidFill>
                <a:sym typeface="Microsoft YaHei"/>
              </a:rPr>
              <a:t> RBAC (</a:t>
            </a:r>
            <a:r>
              <a:rPr lang="zh-CN" altLang="en-US" sz="3600" b="0" dirty="0">
                <a:solidFill>
                  <a:schemeClr val="bg1"/>
                </a:solidFill>
                <a:sym typeface="Microsoft YaHei"/>
              </a:rPr>
              <a:t> </a:t>
            </a:r>
            <a:r>
              <a:rPr lang="en-US" altLang="zh-CN" sz="3600" b="0" dirty="0">
                <a:solidFill>
                  <a:schemeClr val="bg1"/>
                </a:solidFill>
                <a:sym typeface="Microsoft YaHei"/>
              </a:rPr>
              <a:t>role-base access control</a:t>
            </a:r>
            <a:r>
              <a:rPr lang="zh-CN" altLang="en-US" sz="3600" b="0" dirty="0">
                <a:solidFill>
                  <a:schemeClr val="bg1"/>
                </a:solidFill>
                <a:sym typeface="Microsoft YaHei"/>
              </a:rPr>
              <a:t> </a:t>
            </a:r>
            <a:r>
              <a:rPr lang="en-US" altLang="zh-CN" sz="3600" b="0" dirty="0">
                <a:solidFill>
                  <a:schemeClr val="bg1"/>
                </a:solidFill>
                <a:sym typeface="Microsoft YaHei"/>
              </a:rPr>
              <a:t>)</a:t>
            </a:r>
            <a:r>
              <a:rPr lang="zh-CN" altLang="en-US" sz="3600" b="0" dirty="0">
                <a:solidFill>
                  <a:schemeClr val="bg1"/>
                </a:solidFill>
                <a:sym typeface="Microsoft YaHei"/>
              </a:rPr>
              <a:t> 对做到对于单个</a:t>
            </a:r>
            <a:r>
              <a:rPr lang="en-US" altLang="zh-CN" sz="3600" b="0" dirty="0">
                <a:solidFill>
                  <a:schemeClr val="bg1"/>
                </a:solidFill>
                <a:sym typeface="Microsoft YaHei"/>
              </a:rPr>
              <a:t> namespace </a:t>
            </a:r>
            <a:r>
              <a:rPr lang="zh-CN" altLang="en-US" sz="3600" b="0" dirty="0">
                <a:solidFill>
                  <a:schemeClr val="bg1"/>
                </a:solidFill>
                <a:sym typeface="Microsoft YaHei"/>
              </a:rPr>
              <a:t>配置权限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7ECF2-912E-E44B-93C1-61016CEF08BA}"/>
              </a:ext>
            </a:extLst>
          </p:cNvPr>
          <p:cNvSpPr txBox="1"/>
          <p:nvPr/>
        </p:nvSpPr>
        <p:spPr>
          <a:xfrm>
            <a:off x="1350982" y="5857743"/>
            <a:ext cx="7389842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b="0" dirty="0">
                <a:solidFill>
                  <a:schemeClr val="bg1"/>
                </a:solidFill>
              </a:rPr>
              <a:t>在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namespace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中创建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service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account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A51FE-EA8A-8D46-863C-0701E7C8496C}"/>
              </a:ext>
            </a:extLst>
          </p:cNvPr>
          <p:cNvSpPr txBox="1"/>
          <p:nvPr/>
        </p:nvSpPr>
        <p:spPr>
          <a:xfrm>
            <a:off x="1350982" y="7075617"/>
            <a:ext cx="8047074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b="0" dirty="0">
                <a:solidFill>
                  <a:schemeClr val="bg1"/>
                </a:solidFill>
              </a:rPr>
              <a:t>创建角色</a:t>
            </a:r>
            <a:r>
              <a:rPr lang="en-US" altLang="zh-CN" b="0" dirty="0">
                <a:solidFill>
                  <a:schemeClr val="bg1"/>
                </a:solidFill>
              </a:rPr>
              <a:t> role</a:t>
            </a:r>
            <a:r>
              <a:rPr lang="zh-CN" altLang="en-US" b="0" dirty="0">
                <a:solidFill>
                  <a:schemeClr val="bg1"/>
                </a:solidFill>
              </a:rPr>
              <a:t>，并授予角色操作资源的权限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FCF8C-1E23-164B-8BB9-1D5E38EC2670}"/>
              </a:ext>
            </a:extLst>
          </p:cNvPr>
          <p:cNvSpPr txBox="1"/>
          <p:nvPr/>
        </p:nvSpPr>
        <p:spPr>
          <a:xfrm>
            <a:off x="1350982" y="8293492"/>
            <a:ext cx="5384643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使用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role binding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将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role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和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</a:p>
          <a:p>
            <a:pPr marR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service account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绑定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A8FAB-E852-3347-88EA-2947A8A17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73" y="4109795"/>
            <a:ext cx="13616313" cy="836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053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26</a:t>
            </a:r>
          </a:p>
        </p:txBody>
      </p:sp>
      <p:sp>
        <p:nvSpPr>
          <p:cNvPr id="10" name="页面主标题 60 点"/>
          <p:cNvSpPr txBox="1"/>
          <p:nvPr/>
        </p:nvSpPr>
        <p:spPr>
          <a:xfrm>
            <a:off x="1016000" y="618172"/>
            <a:ext cx="6101656" cy="106553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共享开发环境</a:t>
            </a: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97EA8-1336-A440-B394-1D498745EE84}"/>
              </a:ext>
            </a:extLst>
          </p:cNvPr>
          <p:cNvSpPr/>
          <p:nvPr/>
        </p:nvSpPr>
        <p:spPr>
          <a:xfrm>
            <a:off x="1393107" y="4633190"/>
            <a:ext cx="19210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chemeClr val="bg1"/>
                </a:solidFill>
              </a:rPr>
              <a:t>Service account</a:t>
            </a:r>
            <a:r>
              <a:rPr lang="zh-CN" altLang="en-US" b="0" dirty="0">
                <a:solidFill>
                  <a:schemeClr val="bg1"/>
                </a:solidFill>
              </a:rPr>
              <a:t>、</a:t>
            </a:r>
            <a:r>
              <a:rPr lang="en-US" altLang="zh-CN" b="0" dirty="0">
                <a:solidFill>
                  <a:schemeClr val="bg1"/>
                </a:solidFill>
              </a:rPr>
              <a:t>r</a:t>
            </a:r>
            <a:r>
              <a:rPr lang="en-US" b="0" dirty="0">
                <a:solidFill>
                  <a:schemeClr val="bg1"/>
                </a:solidFill>
              </a:rPr>
              <a:t>ole</a:t>
            </a:r>
            <a:r>
              <a:rPr lang="zh-CN" altLang="en-US" b="0" dirty="0">
                <a:solidFill>
                  <a:schemeClr val="bg1"/>
                </a:solidFill>
              </a:rPr>
              <a:t>、</a:t>
            </a:r>
            <a:r>
              <a:rPr lang="en-US" altLang="zh-CN" b="0" dirty="0">
                <a:solidFill>
                  <a:schemeClr val="bg1"/>
                </a:solidFill>
              </a:rPr>
              <a:t>c</a:t>
            </a:r>
            <a:r>
              <a:rPr lang="en-US" b="0" dirty="0">
                <a:solidFill>
                  <a:schemeClr val="bg1"/>
                </a:solidFill>
              </a:rPr>
              <a:t>luster role</a:t>
            </a:r>
            <a:r>
              <a:rPr lang="zh-CN" altLang="en-US" b="0" dirty="0">
                <a:solidFill>
                  <a:schemeClr val="bg1"/>
                </a:solidFill>
              </a:rPr>
              <a:t>、</a:t>
            </a:r>
            <a:r>
              <a:rPr lang="en-US" altLang="zh-CN" b="0" dirty="0">
                <a:solidFill>
                  <a:schemeClr val="bg1"/>
                </a:solidFill>
              </a:rPr>
              <a:t>r</a:t>
            </a:r>
            <a:r>
              <a:rPr lang="en-US" b="0" dirty="0">
                <a:solidFill>
                  <a:schemeClr val="bg1"/>
                </a:solidFill>
              </a:rPr>
              <a:t>ole binding</a:t>
            </a:r>
            <a:r>
              <a:rPr lang="zh-CN" altLang="en-US" b="0" dirty="0">
                <a:solidFill>
                  <a:schemeClr val="bg1"/>
                </a:solidFill>
              </a:rPr>
              <a:t>、</a:t>
            </a:r>
            <a:r>
              <a:rPr lang="en-US" altLang="zh-CN" b="0" dirty="0">
                <a:solidFill>
                  <a:schemeClr val="bg1"/>
                </a:solidFill>
              </a:rPr>
              <a:t>c</a:t>
            </a:r>
            <a:r>
              <a:rPr lang="en-US" b="0" dirty="0">
                <a:solidFill>
                  <a:schemeClr val="bg1"/>
                </a:solidFill>
              </a:rPr>
              <a:t>luster role binding</a:t>
            </a:r>
            <a:r>
              <a:rPr lang="zh-CN" altLang="en-US" b="0" dirty="0">
                <a:solidFill>
                  <a:schemeClr val="bg1"/>
                </a:solidFill>
              </a:rPr>
              <a:t> 的关系是：</a:t>
            </a:r>
            <a:endParaRPr lang="en-US" altLang="zh-CN" b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4E9DD-28FC-3343-B70C-3781417F2312}"/>
              </a:ext>
            </a:extLst>
          </p:cNvPr>
          <p:cNvSpPr txBox="1"/>
          <p:nvPr/>
        </p:nvSpPr>
        <p:spPr>
          <a:xfrm>
            <a:off x="1376622" y="5929088"/>
            <a:ext cx="20401418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b="0" dirty="0">
                <a:solidFill>
                  <a:schemeClr val="bg1"/>
                </a:solidFill>
              </a:rPr>
              <a:t>Role binding</a:t>
            </a:r>
            <a:r>
              <a:rPr lang="zh-CN" altLang="en-US" b="0" dirty="0">
                <a:solidFill>
                  <a:schemeClr val="bg1"/>
                </a:solidFill>
              </a:rPr>
              <a:t>、</a:t>
            </a:r>
            <a:r>
              <a:rPr lang="en-US" b="0" dirty="0">
                <a:solidFill>
                  <a:schemeClr val="bg1"/>
                </a:solidFill>
              </a:rPr>
              <a:t> cluster </a:t>
            </a:r>
            <a:r>
              <a:rPr lang="en-US" altLang="zh-CN" b="0" dirty="0">
                <a:solidFill>
                  <a:schemeClr val="bg1"/>
                </a:solidFill>
              </a:rPr>
              <a:t>r</a:t>
            </a:r>
            <a:r>
              <a:rPr lang="en-US" b="0" dirty="0">
                <a:solidFill>
                  <a:schemeClr val="bg1"/>
                </a:solidFill>
              </a:rPr>
              <a:t>ole binding</a:t>
            </a:r>
            <a:r>
              <a:rPr lang="zh-CN" altLang="en-US" b="0" dirty="0">
                <a:solidFill>
                  <a:schemeClr val="bg1"/>
                </a:solidFill>
              </a:rPr>
              <a:t> 是一种任命，认命被授权的对象</a:t>
            </a:r>
            <a:r>
              <a:rPr lang="en-US" altLang="zh-CN" b="0" dirty="0">
                <a:solidFill>
                  <a:schemeClr val="bg1"/>
                </a:solidFill>
              </a:rPr>
              <a:t>(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b="0" dirty="0">
                <a:solidFill>
                  <a:schemeClr val="bg1"/>
                </a:solidFill>
              </a:rPr>
              <a:t>users</a:t>
            </a:r>
            <a:r>
              <a:rPr lang="zh-CN" altLang="en-US" b="0" dirty="0">
                <a:solidFill>
                  <a:schemeClr val="bg1"/>
                </a:solidFill>
              </a:rPr>
              <a:t>、</a:t>
            </a:r>
            <a:r>
              <a:rPr lang="en-US" b="0" dirty="0">
                <a:solidFill>
                  <a:schemeClr val="bg1"/>
                </a:solidFill>
              </a:rPr>
              <a:t>groups</a:t>
            </a:r>
            <a:r>
              <a:rPr lang="zh-CN" altLang="en-US" b="0" dirty="0">
                <a:solidFill>
                  <a:schemeClr val="bg1"/>
                </a:solidFill>
              </a:rPr>
              <a:t>、</a:t>
            </a:r>
            <a:r>
              <a:rPr lang="en-US" b="0" dirty="0">
                <a:solidFill>
                  <a:schemeClr val="bg1"/>
                </a:solidFill>
              </a:rPr>
              <a:t>service accounts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b="0" dirty="0">
                <a:solidFill>
                  <a:schemeClr val="bg1"/>
                </a:solidFill>
              </a:rPr>
              <a:t>)</a:t>
            </a:r>
          </a:p>
          <a:p>
            <a:pPr algn="l"/>
            <a:r>
              <a:rPr lang="zh-CN" altLang="en-US" b="0" dirty="0">
                <a:solidFill>
                  <a:schemeClr val="bg1"/>
                </a:solidFill>
              </a:rPr>
              <a:t>能够有什么样的权限</a:t>
            </a:r>
            <a:r>
              <a:rPr lang="en-US" altLang="zh-CN" b="0" dirty="0">
                <a:solidFill>
                  <a:schemeClr val="bg1"/>
                </a:solidFill>
              </a:rPr>
              <a:t>(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r</a:t>
            </a:r>
            <a:r>
              <a:rPr lang="en-US" b="0" dirty="0">
                <a:solidFill>
                  <a:schemeClr val="bg1"/>
                </a:solidFill>
              </a:rPr>
              <a:t>ole</a:t>
            </a:r>
            <a:r>
              <a:rPr lang="zh-CN" altLang="en-US" b="0" dirty="0">
                <a:solidFill>
                  <a:schemeClr val="bg1"/>
                </a:solidFill>
              </a:rPr>
              <a:t>、</a:t>
            </a:r>
            <a:r>
              <a:rPr lang="en-US" b="0" dirty="0">
                <a:solidFill>
                  <a:schemeClr val="bg1"/>
                </a:solidFill>
              </a:rPr>
              <a:t>cluster role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b="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52258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章节主标题 80 点 标题字数超过 12 个做折行处理"/>
          <p:cNvSpPr txBox="1"/>
          <p:nvPr/>
        </p:nvSpPr>
        <p:spPr>
          <a:xfrm>
            <a:off x="6845603" y="5143767"/>
            <a:ext cx="13462299" cy="1569211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lang="en-US" dirty="0" err="1"/>
              <a:t>整体结构</a:t>
            </a:r>
            <a:endParaRPr dirty="0"/>
          </a:p>
        </p:txBody>
      </p:sp>
      <p:sp>
        <p:nvSpPr>
          <p:cNvPr id="104" name="01"/>
          <p:cNvSpPr txBox="1"/>
          <p:nvPr/>
        </p:nvSpPr>
        <p:spPr>
          <a:xfrm>
            <a:off x="3190239" y="4572164"/>
            <a:ext cx="2417192" cy="198916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105" name="章节副标题 60 点（图文版式）"/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27</a:t>
            </a:r>
          </a:p>
        </p:txBody>
      </p:sp>
      <p:sp>
        <p:nvSpPr>
          <p:cNvPr id="10" name="页面主标题 60 点"/>
          <p:cNvSpPr txBox="1"/>
          <p:nvPr/>
        </p:nvSpPr>
        <p:spPr>
          <a:xfrm>
            <a:off x="1016000" y="618172"/>
            <a:ext cx="6101656" cy="106553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共享开发状态</a:t>
            </a:r>
            <a:endParaRPr dirty="0"/>
          </a:p>
        </p:txBody>
      </p:sp>
      <p:sp>
        <p:nvSpPr>
          <p:cNvPr id="4" name="Text Box 3"/>
          <p:cNvSpPr txBox="1"/>
          <p:nvPr/>
        </p:nvSpPr>
        <p:spPr>
          <a:xfrm>
            <a:off x="1457858" y="4298621"/>
            <a:ext cx="14507176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共享开发状态是指，针对同一个服务，状态是共享的，比如进入开发模式的状态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60178-88DD-AA4E-8360-4629E92D0AE9}"/>
              </a:ext>
            </a:extLst>
          </p:cNvPr>
          <p:cNvSpPr txBox="1"/>
          <p:nvPr/>
        </p:nvSpPr>
        <p:spPr>
          <a:xfrm>
            <a:off x="1457858" y="2812929"/>
            <a:ext cx="1067600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含义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07A8C-B4E4-D244-8E0E-7EB609CA16D5}"/>
              </a:ext>
            </a:extLst>
          </p:cNvPr>
          <p:cNvSpPr txBox="1"/>
          <p:nvPr/>
        </p:nvSpPr>
        <p:spPr>
          <a:xfrm>
            <a:off x="1513276" y="6563090"/>
            <a:ext cx="17881497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</a:rPr>
              <a:t>但同时只有一个用户可以进入开发模式，另一个用户可以打开</a:t>
            </a:r>
            <a:r>
              <a:rPr lang="en-US" altLang="zh-CN" b="0" dirty="0">
                <a:solidFill>
                  <a:schemeClr val="bg1"/>
                </a:solidFill>
              </a:rPr>
              <a:t> terminal</a:t>
            </a:r>
            <a:r>
              <a:rPr lang="zh-CN" altLang="en-US" b="0" dirty="0">
                <a:solidFill>
                  <a:schemeClr val="bg1"/>
                </a:solidFill>
              </a:rPr>
              <a:t>，查看或者操作同步的文件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28</a:t>
            </a:r>
          </a:p>
        </p:txBody>
      </p:sp>
      <p:sp>
        <p:nvSpPr>
          <p:cNvPr id="10" name="页面主标题 60 点"/>
          <p:cNvSpPr txBox="1"/>
          <p:nvPr/>
        </p:nvSpPr>
        <p:spPr>
          <a:xfrm>
            <a:off x="1016000" y="617137"/>
            <a:ext cx="4831054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共享开发状态</a:t>
            </a:r>
            <a:endParaRPr dirty="0"/>
          </a:p>
        </p:txBody>
      </p:sp>
      <p:sp>
        <p:nvSpPr>
          <p:cNvPr id="13" name="段落标题 40点"/>
          <p:cNvSpPr txBox="1"/>
          <p:nvPr/>
        </p:nvSpPr>
        <p:spPr>
          <a:xfrm>
            <a:off x="1268916" y="5549109"/>
            <a:ext cx="3607884" cy="7621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</a:rPr>
              <a:t>进入开发模式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4" name="段落标题 40点"/>
          <p:cNvSpPr txBox="1"/>
          <p:nvPr/>
        </p:nvSpPr>
        <p:spPr>
          <a:xfrm>
            <a:off x="1268916" y="7010011"/>
            <a:ext cx="3607884" cy="7621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</a:rPr>
              <a:t>状态写入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leveldb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5" name="段落标题 40点"/>
          <p:cNvSpPr txBox="1"/>
          <p:nvPr/>
        </p:nvSpPr>
        <p:spPr>
          <a:xfrm>
            <a:off x="1268918" y="8470914"/>
            <a:ext cx="3607884" cy="7621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</a:rPr>
              <a:t>更新远端</a:t>
            </a:r>
            <a:r>
              <a:rPr lang="en-US" sz="3600" dirty="0">
                <a:solidFill>
                  <a:schemeClr val="bg1"/>
                </a:solidFill>
              </a:rPr>
              <a:t> secret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6" name="段落标题 40点"/>
          <p:cNvSpPr txBox="1"/>
          <p:nvPr/>
        </p:nvSpPr>
        <p:spPr>
          <a:xfrm>
            <a:off x="18233792" y="5362804"/>
            <a:ext cx="4554499" cy="7621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</a:rPr>
              <a:t>监听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secret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变化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7" name="段落标题 40点"/>
          <p:cNvSpPr txBox="1"/>
          <p:nvPr/>
        </p:nvSpPr>
        <p:spPr>
          <a:xfrm>
            <a:off x="18233792" y="6815532"/>
            <a:ext cx="5457483" cy="762131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</a:rPr>
              <a:t>修改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leveldb</a:t>
            </a:r>
            <a:r>
              <a:rPr lang="zh-CN" altLang="en-US" sz="3600" dirty="0">
                <a:solidFill>
                  <a:schemeClr val="bg1"/>
                </a:solidFill>
              </a:rPr>
              <a:t>，同步状态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9" name="段落标题 40点"/>
          <p:cNvSpPr txBox="1"/>
          <p:nvPr/>
        </p:nvSpPr>
        <p:spPr>
          <a:xfrm>
            <a:off x="18233791" y="8325540"/>
            <a:ext cx="5457483" cy="762131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</a:rPr>
              <a:t>打开</a:t>
            </a:r>
            <a:r>
              <a:rPr lang="en-US" sz="3600" dirty="0">
                <a:solidFill>
                  <a:schemeClr val="bg1"/>
                </a:solidFill>
              </a:rPr>
              <a:t> terminal</a:t>
            </a:r>
            <a:r>
              <a:rPr lang="zh-CN" altLang="en-US" sz="3600" dirty="0">
                <a:solidFill>
                  <a:schemeClr val="bg1"/>
                </a:solidFill>
              </a:rPr>
              <a:t>，共享数据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0A714DB-76C7-BA46-817A-00A96C727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54" y="1809436"/>
            <a:ext cx="11416481" cy="111633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章节主标题 80 点 标题字数超过 12 个做折行处理"/>
          <p:cNvSpPr txBox="1"/>
          <p:nvPr/>
        </p:nvSpPr>
        <p:spPr>
          <a:xfrm>
            <a:off x="6845603" y="5146620"/>
            <a:ext cx="13462299" cy="1563504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lang="en-US" altLang="zh-CN" dirty="0" err="1"/>
              <a:t>Nocalhost</a:t>
            </a:r>
            <a:r>
              <a:rPr lang="zh-CN" altLang="en-US" dirty="0"/>
              <a:t> 加速反馈循环过程</a:t>
            </a:r>
          </a:p>
        </p:txBody>
      </p:sp>
      <p:sp>
        <p:nvSpPr>
          <p:cNvPr id="104" name="01"/>
          <p:cNvSpPr txBox="1"/>
          <p:nvPr/>
        </p:nvSpPr>
        <p:spPr>
          <a:xfrm>
            <a:off x="3286351" y="4263508"/>
            <a:ext cx="2224968" cy="260648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105" name="章节副标题 60 点（图文版式）"/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圆形"/>
          <p:cNvSpPr/>
          <p:nvPr/>
        </p:nvSpPr>
        <p:spPr>
          <a:xfrm>
            <a:off x="2121695" y="3201302"/>
            <a:ext cx="203200" cy="203201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sz="2400" b="0"/>
          </a:p>
        </p:txBody>
      </p:sp>
      <p:sp>
        <p:nvSpPr>
          <p:cNvPr id="177" name="圆形"/>
          <p:cNvSpPr/>
          <p:nvPr/>
        </p:nvSpPr>
        <p:spPr>
          <a:xfrm>
            <a:off x="12979400" y="3308201"/>
            <a:ext cx="203200" cy="203201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>
              <a:defRPr sz="3000"/>
            </a:pPr>
            <a:endParaRPr sz="2400" dirty="0"/>
          </a:p>
        </p:txBody>
      </p:sp>
      <p:sp>
        <p:nvSpPr>
          <p:cNvPr id="187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31</a:t>
            </a:r>
          </a:p>
        </p:txBody>
      </p:sp>
      <p:sp>
        <p:nvSpPr>
          <p:cNvPr id="26" name="页面主标题 60 点"/>
          <p:cNvSpPr txBox="1"/>
          <p:nvPr/>
        </p:nvSpPr>
        <p:spPr>
          <a:xfrm>
            <a:off x="1015999" y="617137"/>
            <a:ext cx="8532037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Nocalhost简化开发步骤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2874837" y="4339849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编写代码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3690680" y="3028252"/>
            <a:ext cx="3839191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使用 </a:t>
            </a:r>
            <a:r>
              <a:rPr kumimoji="0" lang="en-US" altLang="zh-CN" sz="4000" b="0" u="none" strike="noStrike" cap="none" spc="0" normalizeH="0" baseline="0" dirty="0" err="1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nocalhost</a:t>
            </a:r>
            <a:endParaRPr kumimoji="0" lang="zh-CN" altLang="en-US" sz="4000" b="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20" name="文本框 1"/>
          <p:cNvSpPr txBox="1"/>
          <p:nvPr/>
        </p:nvSpPr>
        <p:spPr>
          <a:xfrm>
            <a:off x="2874837" y="5662913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版本管理</a:t>
            </a:r>
          </a:p>
        </p:txBody>
      </p:sp>
      <p:sp>
        <p:nvSpPr>
          <p:cNvPr id="27" name="文本框 1"/>
          <p:cNvSpPr txBox="1"/>
          <p:nvPr/>
        </p:nvSpPr>
        <p:spPr>
          <a:xfrm>
            <a:off x="2873720" y="7089850"/>
            <a:ext cx="1957266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CI / CD</a:t>
            </a:r>
            <a:endParaRPr kumimoji="0" lang="zh-CN" altLang="en-US" sz="4000" b="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28" name="文本框 1"/>
          <p:cNvSpPr txBox="1"/>
          <p:nvPr/>
        </p:nvSpPr>
        <p:spPr>
          <a:xfrm>
            <a:off x="2874138" y="8397537"/>
            <a:ext cx="327974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Docker</a:t>
            </a:r>
            <a:r>
              <a:rPr lang="zh-CN" altLang="en-US" sz="4000" b="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</a:t>
            </a:r>
            <a:r>
              <a:rPr lang="en-US" altLang="zh-CN" sz="4000" b="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build</a:t>
            </a:r>
            <a:endParaRPr kumimoji="0" lang="zh-CN" altLang="en-US" sz="4000" b="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30" name="文本框 1"/>
          <p:cNvSpPr txBox="1"/>
          <p:nvPr/>
        </p:nvSpPr>
        <p:spPr>
          <a:xfrm>
            <a:off x="2864447" y="9779769"/>
            <a:ext cx="2981584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Delete</a:t>
            </a:r>
            <a:r>
              <a:rPr lang="zh-CN" altLang="en-US" sz="4000" b="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</a:t>
            </a:r>
            <a:r>
              <a:rPr lang="en-US" altLang="zh-CN" sz="4000" b="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pod</a:t>
            </a:r>
            <a:endParaRPr kumimoji="0" lang="zh-CN" altLang="en-US" sz="4000" b="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31" name="文本框 1"/>
          <p:cNvSpPr txBox="1"/>
          <p:nvPr/>
        </p:nvSpPr>
        <p:spPr>
          <a:xfrm>
            <a:off x="2856005" y="11162001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得到反馈</a:t>
            </a:r>
            <a:endParaRPr kumimoji="0" lang="zh-CN" altLang="en-US" sz="4000" b="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32" name="文本框 1"/>
          <p:cNvSpPr txBox="1"/>
          <p:nvPr/>
        </p:nvSpPr>
        <p:spPr>
          <a:xfrm>
            <a:off x="13755885" y="4522123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编写代码</a:t>
            </a:r>
          </a:p>
        </p:txBody>
      </p:sp>
      <p:sp>
        <p:nvSpPr>
          <p:cNvPr id="33" name="文本框 1"/>
          <p:cNvSpPr txBox="1"/>
          <p:nvPr/>
        </p:nvSpPr>
        <p:spPr>
          <a:xfrm>
            <a:off x="13717799" y="6015994"/>
            <a:ext cx="3222035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自动代码同步</a:t>
            </a:r>
          </a:p>
        </p:txBody>
      </p:sp>
      <p:sp>
        <p:nvSpPr>
          <p:cNvPr id="34" name="文本框 1"/>
          <p:cNvSpPr txBox="1"/>
          <p:nvPr/>
        </p:nvSpPr>
        <p:spPr>
          <a:xfrm>
            <a:off x="13752110" y="9003735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得到反馈</a:t>
            </a:r>
            <a:endParaRPr kumimoji="0" lang="zh-CN" altLang="en-US" sz="4000" b="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35" name="文本框 1"/>
          <p:cNvSpPr txBox="1"/>
          <p:nvPr/>
        </p:nvSpPr>
        <p:spPr>
          <a:xfrm>
            <a:off x="13755087" y="7509865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启动程序</a:t>
            </a:r>
            <a:endParaRPr kumimoji="0" lang="zh-CN" altLang="en-US" sz="4000" b="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36" name="文本框 1"/>
          <p:cNvSpPr txBox="1"/>
          <p:nvPr/>
        </p:nvSpPr>
        <p:spPr>
          <a:xfrm>
            <a:off x="2880719" y="2928289"/>
            <a:ext cx="21961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原生方式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31</a:t>
            </a:r>
          </a:p>
        </p:txBody>
      </p:sp>
      <p:sp>
        <p:nvSpPr>
          <p:cNvPr id="26" name="页面主标题 60 点"/>
          <p:cNvSpPr txBox="1"/>
          <p:nvPr/>
        </p:nvSpPr>
        <p:spPr>
          <a:xfrm>
            <a:off x="1015999" y="617137"/>
            <a:ext cx="8532037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Nocalhost简化开发步骤</a:t>
            </a:r>
            <a:endParaRPr dirty="0"/>
          </a:p>
        </p:txBody>
      </p:sp>
      <p:pic>
        <p:nvPicPr>
          <p:cNvPr id="8" name="图片 25">
            <a:extLst>
              <a:ext uri="{FF2B5EF4-FFF2-40B4-BE49-F238E27FC236}">
                <a16:creationId xmlns:a16="http://schemas.microsoft.com/office/drawing/2014/main" id="{93CCED62-5BFF-E343-A23E-56FD0DEE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69" y="3896852"/>
            <a:ext cx="9303127" cy="7020232"/>
          </a:xfrm>
          <a:prstGeom prst="rect">
            <a:avLst/>
          </a:prstGeom>
        </p:spPr>
      </p:pic>
      <p:pic>
        <p:nvPicPr>
          <p:cNvPr id="9" name="图片 28">
            <a:extLst>
              <a:ext uri="{FF2B5EF4-FFF2-40B4-BE49-F238E27FC236}">
                <a16:creationId xmlns:a16="http://schemas.microsoft.com/office/drawing/2014/main" id="{E5A10238-35D7-F440-9286-9D4E01AE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611" y="4475495"/>
            <a:ext cx="8775004" cy="6269346"/>
          </a:xfrm>
          <a:prstGeom prst="rect">
            <a:avLst/>
          </a:prstGeom>
        </p:spPr>
      </p:pic>
      <p:sp>
        <p:nvSpPr>
          <p:cNvPr id="10" name="右箭头 3">
            <a:extLst>
              <a:ext uri="{FF2B5EF4-FFF2-40B4-BE49-F238E27FC236}">
                <a16:creationId xmlns:a16="http://schemas.microsoft.com/office/drawing/2014/main" id="{02B9E252-9533-0F48-85F0-F4DD94B49F4F}"/>
              </a:ext>
            </a:extLst>
          </p:cNvPr>
          <p:cNvSpPr/>
          <p:nvPr/>
        </p:nvSpPr>
        <p:spPr>
          <a:xfrm>
            <a:off x="11486675" y="6990038"/>
            <a:ext cx="2381557" cy="6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15155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31</a:t>
            </a:r>
          </a:p>
        </p:txBody>
      </p:sp>
      <p:sp>
        <p:nvSpPr>
          <p:cNvPr id="26" name="页面主标题 60 点"/>
          <p:cNvSpPr txBox="1"/>
          <p:nvPr/>
        </p:nvSpPr>
        <p:spPr>
          <a:xfrm>
            <a:off x="1015999" y="617137"/>
            <a:ext cx="8532037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Nocalhost简化开发步骤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E7B4D-7D06-EF44-8B0F-9140E4A20405}"/>
              </a:ext>
            </a:extLst>
          </p:cNvPr>
          <p:cNvSpPr txBox="1"/>
          <p:nvPr/>
        </p:nvSpPr>
        <p:spPr>
          <a:xfrm>
            <a:off x="1284976" y="3132766"/>
            <a:ext cx="9582751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b="0" dirty="0" err="1">
                <a:solidFill>
                  <a:schemeClr val="bg1"/>
                </a:solidFill>
              </a:rPr>
              <a:t>加快反馈循环</a:t>
            </a:r>
            <a:r>
              <a:rPr lang="zh-CN" altLang="en-US" b="0" dirty="0">
                <a:solidFill>
                  <a:schemeClr val="bg1"/>
                </a:solidFill>
              </a:rPr>
              <a:t>，有助于快速验证代码功能，提供效率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35659266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官网二维码.png" descr="官网二维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0" y="9907377"/>
            <a:ext cx="2540000" cy="2540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47" name="感谢倾听"/>
          <p:cNvSpPr txBox="1"/>
          <p:nvPr/>
        </p:nvSpPr>
        <p:spPr>
          <a:xfrm>
            <a:off x="1778000" y="4844143"/>
            <a:ext cx="12455659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spAutoFit/>
          </a:bodyPr>
          <a:lstStyle>
            <a:lvl1pPr algn="l" defTabSz="825500">
              <a:defRPr sz="12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dirty="0" err="1"/>
              <a:t>感谢倾听</a:t>
            </a:r>
            <a:endParaRPr dirty="0"/>
          </a:p>
        </p:txBody>
      </p:sp>
      <p:sp>
        <p:nvSpPr>
          <p:cNvPr id="950" name="0755-26913453"/>
          <p:cNvSpPr txBox="1"/>
          <p:nvPr/>
        </p:nvSpPr>
        <p:spPr>
          <a:xfrm>
            <a:off x="4784836" y="10971881"/>
            <a:ext cx="3146694" cy="4783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0755-26913453</a:t>
            </a:r>
          </a:p>
        </p:txBody>
      </p:sp>
      <p:sp>
        <p:nvSpPr>
          <p:cNvPr id="951" name="coding.net"/>
          <p:cNvSpPr txBox="1"/>
          <p:nvPr/>
        </p:nvSpPr>
        <p:spPr>
          <a:xfrm>
            <a:off x="1778000" y="10896725"/>
            <a:ext cx="2218555" cy="4783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coding.net</a:t>
            </a:r>
            <a:endParaRPr dirty="0"/>
          </a:p>
        </p:txBody>
      </p:sp>
      <p:sp>
        <p:nvSpPr>
          <p:cNvPr id="952" name="400-830-6861"/>
          <p:cNvSpPr txBox="1"/>
          <p:nvPr/>
        </p:nvSpPr>
        <p:spPr>
          <a:xfrm>
            <a:off x="8698351" y="10971881"/>
            <a:ext cx="2986394" cy="4783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400-830-6861</a:t>
            </a:r>
          </a:p>
        </p:txBody>
      </p:sp>
      <p:sp>
        <p:nvSpPr>
          <p:cNvPr id="953" name="support@coding.net"/>
          <p:cNvSpPr txBox="1"/>
          <p:nvPr/>
        </p:nvSpPr>
        <p:spPr>
          <a:xfrm>
            <a:off x="12400538" y="10971881"/>
            <a:ext cx="4090862" cy="4783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support@coding.net</a:t>
            </a:r>
            <a:endParaRPr dirty="0"/>
          </a:p>
        </p:txBody>
      </p:sp>
      <p:sp>
        <p:nvSpPr>
          <p:cNvPr id="13" name="感谢倾听"/>
          <p:cNvSpPr txBox="1"/>
          <p:nvPr/>
        </p:nvSpPr>
        <p:spPr>
          <a:xfrm>
            <a:off x="1778000" y="6771816"/>
            <a:ext cx="12455659" cy="11003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spAutoFit/>
          </a:bodyPr>
          <a:lstStyle>
            <a:lvl1pPr algn="l" defTabSz="825500">
              <a:defRPr sz="12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GB" altLang="zh-CN" sz="6000" dirty="0"/>
              <a:t>CODING · </a:t>
            </a:r>
            <a:r>
              <a:rPr lang="zh-CN" altLang="en-US" sz="6000" dirty="0"/>
              <a:t>让开发更简单</a:t>
            </a:r>
          </a:p>
          <a:p>
            <a:endParaRPr sz="60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</a:t>
            </a:r>
            <a:r>
              <a:rPr lang="en-US"/>
              <a:t>5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6000" y="617137"/>
            <a:ext cx="3509108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defTabSz="821055"/>
            <a:r>
              <a:rPr lang="zh-CN" altLang="en-US" dirty="0">
                <a:solidFill>
                  <a:schemeClr val="bg1"/>
                </a:solidFill>
              </a:rPr>
              <a:t>三大组件</a:t>
            </a:r>
            <a:endParaRPr lang="en-US" dirty="0">
              <a:solidFill>
                <a:schemeClr val="bg1"/>
              </a:solidFill>
              <a:sym typeface="Microsoft YaHe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6167" y="4465712"/>
            <a:ext cx="610165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b="0" dirty="0" err="1">
                <a:solidFill>
                  <a:schemeClr val="bg1"/>
                </a:solidFill>
              </a:rPr>
              <a:t>Nhctl</a:t>
            </a:r>
            <a:r>
              <a:rPr lang="zh-CN" altLang="en-US" b="0" dirty="0">
                <a:solidFill>
                  <a:schemeClr val="bg1"/>
                </a:solidFill>
              </a:rPr>
              <a:t>：</a:t>
            </a:r>
            <a:r>
              <a:rPr lang="en-US" b="0" dirty="0" err="1">
                <a:solidFill>
                  <a:schemeClr val="bg1"/>
                </a:solidFill>
              </a:rPr>
              <a:t>客户端</a:t>
            </a:r>
            <a:r>
              <a:rPr lang="zh-CN" altLang="en-US" b="0" dirty="0">
                <a:solidFill>
                  <a:schemeClr val="bg1"/>
                </a:solidFill>
              </a:rPr>
              <a:t>，集成开发命令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6167" y="6033857"/>
            <a:ext cx="14372079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Api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</a:t>
            </a:r>
            <a:r>
              <a:rPr lang="en-US" b="0" dirty="0" err="1">
                <a:solidFill>
                  <a:schemeClr val="bg1"/>
                </a:solidFill>
              </a:rPr>
              <a:t>用于鉴权和生成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 err="1">
                <a:solidFill>
                  <a:schemeClr val="bg1"/>
                </a:solidFill>
              </a:rPr>
              <a:t>k</a:t>
            </a:r>
            <a:r>
              <a:rPr lang="en-US" b="0" dirty="0" err="1">
                <a:solidFill>
                  <a:schemeClr val="bg1"/>
                </a:solidFill>
              </a:rPr>
              <a:t>ubeconfig</a:t>
            </a:r>
            <a:r>
              <a:rPr lang="zh-CN" altLang="en-US" b="0" dirty="0">
                <a:solidFill>
                  <a:schemeClr val="bg1"/>
                </a:solidFill>
              </a:rPr>
              <a:t>，分配 </a:t>
            </a:r>
            <a:r>
              <a:rPr lang="en-US" altLang="zh-CN" b="0" dirty="0">
                <a:solidFill>
                  <a:schemeClr val="bg1"/>
                </a:solidFill>
              </a:rPr>
              <a:t>namespace </a:t>
            </a:r>
            <a:r>
              <a:rPr lang="zh-CN" altLang="en-US" b="0" dirty="0">
                <a:solidFill>
                  <a:schemeClr val="bg1"/>
                </a:solidFill>
              </a:rPr>
              <a:t>权限，配额等管理功能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6167" y="7602003"/>
            <a:ext cx="10995835" cy="695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600" b="0" dirty="0" err="1">
                <a:solidFill>
                  <a:schemeClr val="bg1"/>
                </a:solidFill>
              </a:rPr>
              <a:t>N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ocalhost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-dep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</a:t>
            </a:r>
            <a:r>
              <a:rPr lang="en-US" b="0" dirty="0" err="1">
                <a:solidFill>
                  <a:schemeClr val="bg1"/>
                </a:solidFill>
              </a:rPr>
              <a:t>用于处理依赖</a:t>
            </a:r>
            <a:r>
              <a:rPr lang="zh-CN" altLang="en-US" b="0" dirty="0">
                <a:solidFill>
                  <a:schemeClr val="bg1"/>
                </a:solidFill>
              </a:rPr>
              <a:t>，以及注入开发参数等</a:t>
            </a:r>
            <a:endParaRPr lang="en-US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</a:t>
            </a:r>
            <a:r>
              <a:rPr lang="en-US"/>
              <a:t>6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6000" y="617137"/>
            <a:ext cx="3579446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defTabSz="821055"/>
            <a:r>
              <a:rPr lang="en-US" dirty="0" err="1">
                <a:solidFill>
                  <a:schemeClr val="bg1"/>
                </a:solidFill>
                <a:sym typeface="Microsoft YaHei"/>
              </a:rPr>
              <a:t>主要进程</a:t>
            </a:r>
            <a:endParaRPr lang="en-US" sz="4800" dirty="0">
              <a:solidFill>
                <a:schemeClr val="bg1"/>
              </a:solidFill>
              <a:sym typeface="Microsoft YaHe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9070" y="5195378"/>
            <a:ext cx="1183336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b="0" dirty="0">
                <a:solidFill>
                  <a:schemeClr val="bg1"/>
                </a:solidFill>
              </a:rPr>
              <a:t>D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aemon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进程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：用户端口转发保持，以及缓存等需要长驻的任务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49070" y="6410960"/>
            <a:ext cx="7577455" cy="634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b="0" dirty="0" err="1">
                <a:solidFill>
                  <a:schemeClr val="bg1"/>
                </a:solidFill>
              </a:rPr>
              <a:t>S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yncthing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进程：文件同步</a:t>
            </a:r>
            <a:r>
              <a:rPr lang="zh-CN" altLang="en-US" b="0" dirty="0">
                <a:solidFill>
                  <a:schemeClr val="bg1"/>
                </a:solidFill>
              </a:rPr>
              <a:t>客户端进程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en-US"/>
              <a:t>07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5999" y="617137"/>
            <a:ext cx="7705969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>
                <a:solidFill>
                  <a:schemeClr val="bg1"/>
                </a:solidFill>
                <a:sym typeface="Microsoft YaHei"/>
              </a:rPr>
              <a:t>Nocalhost</a:t>
            </a:r>
            <a:r>
              <a:rPr lang="zh-CN" altLang="en-US">
                <a:solidFill>
                  <a:schemeClr val="bg1"/>
                </a:solidFill>
                <a:sym typeface="Microsoft YaHei"/>
              </a:rPr>
              <a:t> </a:t>
            </a:r>
            <a:r>
              <a:rPr lang="en-US">
                <a:solidFill>
                  <a:schemeClr val="bg1"/>
                </a:solidFill>
                <a:sym typeface="Microsoft YaHei"/>
              </a:rPr>
              <a:t>server 版</a:t>
            </a:r>
            <a:endParaRPr lang="en-US" dirty="0">
              <a:solidFill>
                <a:schemeClr val="bg1"/>
              </a:solidFill>
              <a:sym typeface="Microsoft YaHei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48A4B9B-ECD4-7346-9EED-12C43542E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560" y="1813268"/>
            <a:ext cx="15229394" cy="109959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809220"/>
            <a:ext cx="849003" cy="3879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0</a:t>
            </a:r>
            <a:r>
              <a:rPr lang="en-US"/>
              <a:t>7</a:t>
            </a:r>
          </a:p>
        </p:txBody>
      </p:sp>
      <p:sp>
        <p:nvSpPr>
          <p:cNvPr id="24" name="页面主标题 60 点"/>
          <p:cNvSpPr txBox="1"/>
          <p:nvPr/>
        </p:nvSpPr>
        <p:spPr>
          <a:xfrm>
            <a:off x="1016000" y="617137"/>
            <a:ext cx="3853470" cy="1067599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sym typeface="Microsoft YaHei"/>
              </a:rPr>
              <a:t>Nocalhost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31EEE-4D6B-5045-A53F-E779F1F2B350}"/>
              </a:ext>
            </a:extLst>
          </p:cNvPr>
          <p:cNvSpPr txBox="1"/>
          <p:nvPr/>
        </p:nvSpPr>
        <p:spPr>
          <a:xfrm>
            <a:off x="2289467" y="6279625"/>
            <a:ext cx="266097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endParaRPr kumimoji="0" lang="en-US" altLang="zh-CN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32993D1-4B97-754F-9284-E899B744B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470" y="2084832"/>
            <a:ext cx="13207515" cy="107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34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章节主标题 80 点 标题字数超过 12 个做折行处理"/>
          <p:cNvSpPr txBox="1"/>
          <p:nvPr/>
        </p:nvSpPr>
        <p:spPr>
          <a:xfrm>
            <a:off x="6845603" y="5143767"/>
            <a:ext cx="13462299" cy="1569211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lang="en-US" dirty="0" err="1"/>
              <a:t>进入和退出开发模式</a:t>
            </a:r>
            <a:endParaRPr dirty="0"/>
          </a:p>
        </p:txBody>
      </p:sp>
      <p:sp>
        <p:nvSpPr>
          <p:cNvPr id="104" name="01"/>
          <p:cNvSpPr txBox="1"/>
          <p:nvPr/>
        </p:nvSpPr>
        <p:spPr>
          <a:xfrm>
            <a:off x="3286351" y="4263508"/>
            <a:ext cx="2224968" cy="260648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105" name="章节副标题 60 点（图文版式）"/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r>
              <a:rPr lang="zh-CN" altLang="en-US" dirty="0"/>
              <a:t>把</a:t>
            </a:r>
            <a:r>
              <a:rPr lang="en-US" altLang="zh-CN" dirty="0"/>
              <a:t> </a:t>
            </a:r>
            <a:r>
              <a:rPr lang="en-US" dirty="0"/>
              <a:t>pod </a:t>
            </a:r>
            <a:r>
              <a:rPr lang="zh-CN" altLang="en-US" dirty="0"/>
              <a:t>当成一个微型</a:t>
            </a:r>
            <a:r>
              <a:rPr lang="en-US" altLang="zh-CN" dirty="0"/>
              <a:t> L</a:t>
            </a:r>
            <a:r>
              <a:rPr lang="en-US" dirty="0"/>
              <a:t>inux </a:t>
            </a:r>
            <a:r>
              <a:rPr lang="zh-CN" altLang="en-US" dirty="0"/>
              <a:t>使用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自定义 1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non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 dirty="0" smtClean="0">
            <a:ln>
              <a:noFill/>
            </a:ln>
            <a:solidFill>
              <a:schemeClr val="bg1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ack">
  <a:themeElements>
    <a:clrScheme name="自定义 1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non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 dirty="0" smtClean="0">
            <a:ln>
              <a:noFill/>
            </a:ln>
            <a:solidFill>
              <a:schemeClr val="bg1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3969</TotalTime>
  <Words>2048</Words>
  <Application>Microsoft Macintosh PowerPoint</Application>
  <PresentationFormat>Custom</PresentationFormat>
  <Paragraphs>274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Microsoft YaHei</vt:lpstr>
      <vt:lpstr>PingFang SC Regular</vt:lpstr>
      <vt:lpstr>TencentSans W7</vt:lpstr>
      <vt:lpstr>腾讯体 W7</vt:lpstr>
      <vt:lpstr>Arial</vt:lpstr>
      <vt:lpstr>Black</vt:lpstr>
      <vt:lpstr>1_Black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H100393</cp:lastModifiedBy>
  <cp:revision>328</cp:revision>
  <dcterms:created xsi:type="dcterms:W3CDTF">2021-07-06T00:16:56Z</dcterms:created>
  <dcterms:modified xsi:type="dcterms:W3CDTF">2021-07-23T01:33:10Z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1033-3.7.0.5929</vt:lpwstr>
  </property>
</Properties>
</file>